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67" r:id="rId2"/>
    <p:sldMasterId id="2147483669" r:id="rId3"/>
  </p:sldMasterIdLst>
  <p:handoutMasterIdLst>
    <p:handoutMasterId r:id="rId49"/>
  </p:handoutMasterIdLst>
  <p:sldIdLst>
    <p:sldId id="299" r:id="rId4"/>
    <p:sldId id="277" r:id="rId5"/>
    <p:sldId id="278" r:id="rId6"/>
    <p:sldId id="336" r:id="rId7"/>
    <p:sldId id="337" r:id="rId8"/>
    <p:sldId id="338" r:id="rId9"/>
    <p:sldId id="339" r:id="rId10"/>
    <p:sldId id="340" r:id="rId11"/>
    <p:sldId id="341" r:id="rId12"/>
    <p:sldId id="280" r:id="rId13"/>
    <p:sldId id="287" r:id="rId14"/>
    <p:sldId id="281" r:id="rId15"/>
    <p:sldId id="257" r:id="rId16"/>
    <p:sldId id="290" r:id="rId17"/>
    <p:sldId id="291" r:id="rId18"/>
    <p:sldId id="301" r:id="rId19"/>
    <p:sldId id="342" r:id="rId20"/>
    <p:sldId id="343" r:id="rId21"/>
    <p:sldId id="344" r:id="rId22"/>
    <p:sldId id="345" r:id="rId23"/>
    <p:sldId id="311" r:id="rId24"/>
    <p:sldId id="312" r:id="rId25"/>
    <p:sldId id="313" r:id="rId26"/>
    <p:sldId id="314" r:id="rId27"/>
    <p:sldId id="317" r:id="rId28"/>
    <p:sldId id="315" r:id="rId29"/>
    <p:sldId id="318" r:id="rId30"/>
    <p:sldId id="329" r:id="rId31"/>
    <p:sldId id="346" r:id="rId32"/>
    <p:sldId id="330" r:id="rId33"/>
    <p:sldId id="331" r:id="rId34"/>
    <p:sldId id="332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34" r:id="rId44"/>
    <p:sldId id="335" r:id="rId45"/>
    <p:sldId id="347" r:id="rId46"/>
    <p:sldId id="348" r:id="rId47"/>
    <p:sldId id="349" r:id="rId48"/>
  </p:sldIdLst>
  <p:sldSz cx="9144000" cy="6858000" type="screen4x3"/>
  <p:notesSz cx="9083675" cy="6856413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Font typeface="Times New Roman" pitchFamily="18" charset="0"/>
      <a:buChar char="•"/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Font typeface="Times New Roman" pitchFamily="18" charset="0"/>
      <a:buChar char="•"/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Font typeface="Times New Roman" pitchFamily="18" charset="0"/>
      <a:buChar char="•"/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Font typeface="Times New Roman" pitchFamily="18" charset="0"/>
      <a:buChar char="•"/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Font typeface="Times New Roman" pitchFamily="18" charset="0"/>
      <a:buChar char="•"/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FFFF00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00FF"/>
    <a:srgbClr val="3333CC"/>
    <a:srgbClr val="6600CC"/>
    <a:srgbClr val="8585FF"/>
    <a:srgbClr val="C1C1FF"/>
    <a:srgbClr val="856FB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902" autoAdjust="0"/>
  </p:normalViewPr>
  <p:slideViewPr>
    <p:cSldViewPr snapToGrid="0">
      <p:cViewPr>
        <p:scale>
          <a:sx n="55" d="100"/>
          <a:sy n="55" d="100"/>
        </p:scale>
        <p:origin x="-666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37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46675" y="0"/>
            <a:ext cx="3937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3513"/>
            <a:ext cx="3937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defTabSz="911225" eaLnBrk="1" hangingPunct="1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46675" y="6513513"/>
            <a:ext cx="3937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83" tIns="45542" rIns="91083" bIns="45542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5DC8444-34D6-40C5-AB8C-2AC951922A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2651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6113" y="1346200"/>
            <a:ext cx="7929562" cy="18351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rgbClr val="561043"/>
            </a:outerShdw>
          </a:effectLst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rgbClr val="BDBDCE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4271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23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95263"/>
            <a:ext cx="2286000" cy="62055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95263"/>
            <a:ext cx="6705600" cy="62055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74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91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17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47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12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0663" y="1247775"/>
            <a:ext cx="4279900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247775"/>
            <a:ext cx="4281487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6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50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507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5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371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1141413"/>
            <a:ext cx="8683625" cy="54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ö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841375"/>
            <a:ext cx="8683625" cy="569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8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^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188" y="841375"/>
            <a:ext cx="8683625" cy="5695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^"/>
        <a:defRPr sz="2000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2" charset="2"/>
        <a:buChar char="c"/>
        <a:defRPr sz="20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P:\Rel\Kansas2017\ihearditthroughthegrapevine-marvingaye.wav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\\ourslu\classes\Astronomy\102\Lectures\animations\HDFzoom_in.mpg" TargetMode="Externa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Our_Activities/Space_Science/Planck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esa.int/Our_Activities/Space_Science/Planck/Planck_and_the_cosmic_microwave_background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Our_Activities/Space_Science/Planck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mpa.mpa-garching.mpg.de/galform/virgo/millennium/" TargetMode="Externa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0.png"/><Relationship Id="rId4" Type="http://schemas.openxmlformats.org/officeDocument/2006/relationships/hyperlink" Target="https://wwwmpa.mpa-garching.mpg.de/galform/virgo/millennium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mpa.mpa-garching.mpg.de/galform/virgo/millennium/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42.png"/><Relationship Id="rId4" Type="http://schemas.openxmlformats.org/officeDocument/2006/relationships/hyperlink" Target="https://wwwmpa.mpa-garching.mpg.de/galform/virgo/millennium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0088" y="1600200"/>
            <a:ext cx="7772400" cy="2813050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dirty="0" smtClean="0"/>
              <a:t>First Morning:                    In The Beginning …</a:t>
            </a:r>
            <a:endParaRPr lang="en-US" altLang="en-US" sz="60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057275"/>
            <a:ext cx="9144000" cy="798513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3800" dirty="0" smtClean="0">
                <a:solidFill>
                  <a:srgbClr val="D5D577"/>
                </a:solidFill>
                <a:latin typeface="Goudy Old Style" pitchFamily="18" charset="0"/>
              </a:rPr>
              <a:t>The Cosmos Within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0" y="54641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>
                <a:solidFill>
                  <a:srgbClr val="D5D577"/>
                </a:solidFill>
                <a:latin typeface="Goudy Old Style" pitchFamily="18" charset="0"/>
              </a:rPr>
              <a:t>Dr. Aileen A. O’Donoghue</a:t>
            </a: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5832475"/>
            <a:ext cx="91440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US" altLang="en-US" sz="2400" dirty="0" smtClean="0">
                <a:solidFill>
                  <a:srgbClr val="D5D577"/>
                </a:solidFill>
                <a:latin typeface="Goudy Old Style" pitchFamily="18" charset="0"/>
              </a:rPr>
              <a:t>July 8 </a:t>
            </a:r>
            <a:r>
              <a:rPr lang="en-US" altLang="en-US" sz="2400" dirty="0">
                <a:solidFill>
                  <a:srgbClr val="D5D577"/>
                </a:solidFill>
                <a:latin typeface="Goudy Old Style" pitchFamily="18" charset="0"/>
              </a:rPr>
              <a:t>– </a:t>
            </a:r>
            <a:r>
              <a:rPr lang="en-US" altLang="en-US" sz="2400" dirty="0" smtClean="0">
                <a:solidFill>
                  <a:srgbClr val="D5D577"/>
                </a:solidFill>
                <a:latin typeface="Goudy Old Style" pitchFamily="18" charset="0"/>
              </a:rPr>
              <a:t>13, 2019</a:t>
            </a:r>
            <a:endParaRPr lang="en-US" altLang="en-US" sz="2400" dirty="0">
              <a:solidFill>
                <a:srgbClr val="D5D577"/>
              </a:solidFill>
              <a:latin typeface="Goudy Old Style" pitchFamily="18" charset="0"/>
            </a:endParaRP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300038"/>
            <a:ext cx="2608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s://www.dhm.org/templates/soul_search/images/s5_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91" y="0"/>
            <a:ext cx="2143125" cy="101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In the Beginning …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963" y="706438"/>
            <a:ext cx="8713787" cy="1654175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 What DO we know?</a:t>
            </a:r>
          </a:p>
          <a:p>
            <a:pPr lvl="1" eaLnBrk="1" hangingPunct="1"/>
            <a:r>
              <a:rPr lang="en-US" altLang="en-US" smtClean="0"/>
              <a:t> All galaxies are moving away from us</a:t>
            </a:r>
          </a:p>
          <a:p>
            <a:pPr lvl="1" eaLnBrk="1" hangingPunct="1"/>
            <a:r>
              <a:rPr lang="en-US" altLang="en-US" smtClean="0"/>
              <a:t> More distant galaxies moving away faster</a:t>
            </a:r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>
            <a:off x="1485900" y="3001963"/>
            <a:ext cx="4945063" cy="1458912"/>
            <a:chOff x="1352" y="2007"/>
            <a:chExt cx="3115" cy="919"/>
          </a:xfrm>
        </p:grpSpPr>
        <p:sp>
          <p:nvSpPr>
            <p:cNvPr id="10287" name="Rectangle 8"/>
            <p:cNvSpPr>
              <a:spLocks noChangeAspect="1" noChangeArrowheads="1"/>
            </p:cNvSpPr>
            <p:nvPr/>
          </p:nvSpPr>
          <p:spPr bwMode="auto">
            <a:xfrm>
              <a:off x="1352" y="2007"/>
              <a:ext cx="3115" cy="88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buFont typeface="Wingdings" pitchFamily="2" charset="2"/>
                <a:buChar char="¶"/>
                <a:defRPr sz="3200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>
                <a:buFont typeface="Webdings" pitchFamily="18" charset="2"/>
                <a:buChar char="þ"/>
                <a:defRPr sz="2800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>
                <a:buFont typeface="Wingdings 2" pitchFamily="18" charset="2"/>
                <a:buChar char=""/>
                <a:defRPr sz="2400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>
                <a:buFont typeface="Webdings" pitchFamily="18" charset="2"/>
                <a:buChar char="õ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ö"/>
                <a:defRPr sz="2000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10288" name="Group 92"/>
            <p:cNvGrpSpPr>
              <a:grpSpLocks/>
            </p:cNvGrpSpPr>
            <p:nvPr/>
          </p:nvGrpSpPr>
          <p:grpSpPr bwMode="auto">
            <a:xfrm>
              <a:off x="1355" y="2051"/>
              <a:ext cx="3098" cy="875"/>
              <a:chOff x="1355" y="2051"/>
              <a:chExt cx="3098" cy="875"/>
            </a:xfrm>
          </p:grpSpPr>
          <p:pic>
            <p:nvPicPr>
              <p:cNvPr id="10289" name="Picture 9" descr="RaisinEars"/>
              <p:cNvPicPr>
                <a:picLocks noChangeAspect="1" noChangeArrowheads="1" noCrop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20908">
                <a:off x="2112" y="2127"/>
                <a:ext cx="534" cy="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0" name="Picture 10" descr="RaisinRadio"/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0" y="2136"/>
                <a:ext cx="521" cy="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91" name="Picture 11" descr="RaisinSinging"/>
              <p:cNvPicPr>
                <a:picLocks noChangeAspect="1" noChangeArrowheads="1" noCrop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13849">
                <a:off x="1577" y="2051"/>
                <a:ext cx="534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9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1746" y="2714"/>
                <a:ext cx="2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-1</a:t>
                </a:r>
              </a:p>
            </p:txBody>
          </p:sp>
          <p:sp>
            <p:nvSpPr>
              <p:cNvPr id="10293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2252" y="2714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0294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3290" y="2714"/>
                <a:ext cx="27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10295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2774" y="2714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grpSp>
            <p:nvGrpSpPr>
              <p:cNvPr id="10296" name="Group 49"/>
              <p:cNvGrpSpPr>
                <a:grpSpLocks/>
              </p:cNvGrpSpPr>
              <p:nvPr/>
            </p:nvGrpSpPr>
            <p:grpSpPr bwMode="auto">
              <a:xfrm>
                <a:off x="1355" y="2685"/>
                <a:ext cx="3098" cy="70"/>
                <a:chOff x="1154" y="1425"/>
                <a:chExt cx="3441" cy="78"/>
              </a:xfrm>
            </p:grpSpPr>
            <p:sp>
              <p:nvSpPr>
                <p:cNvPr id="10298" name="Line 12"/>
                <p:cNvSpPr>
                  <a:spLocks noChangeAspect="1" noChangeShapeType="1"/>
                </p:cNvSpPr>
                <p:nvPr/>
              </p:nvSpPr>
              <p:spPr bwMode="auto">
                <a:xfrm>
                  <a:off x="1154" y="1464"/>
                  <a:ext cx="344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99" name="Line 43"/>
                <p:cNvSpPr>
                  <a:spLocks noChangeShapeType="1"/>
                </p:cNvSpPr>
                <p:nvPr/>
              </p:nvSpPr>
              <p:spPr bwMode="auto">
                <a:xfrm>
                  <a:off x="1728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300" name="Line 44"/>
                <p:cNvSpPr>
                  <a:spLocks noChangeShapeType="1"/>
                </p:cNvSpPr>
                <p:nvPr/>
              </p:nvSpPr>
              <p:spPr bwMode="auto">
                <a:xfrm>
                  <a:off x="2301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301" name="Line 45"/>
                <p:cNvSpPr>
                  <a:spLocks noChangeShapeType="1"/>
                </p:cNvSpPr>
                <p:nvPr/>
              </p:nvSpPr>
              <p:spPr bwMode="auto">
                <a:xfrm>
                  <a:off x="2880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302" name="Line 46"/>
                <p:cNvSpPr>
                  <a:spLocks noChangeShapeType="1"/>
                </p:cNvSpPr>
                <p:nvPr/>
              </p:nvSpPr>
              <p:spPr bwMode="auto">
                <a:xfrm>
                  <a:off x="3456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303" name="Line 47"/>
                <p:cNvSpPr>
                  <a:spLocks noChangeShapeType="1"/>
                </p:cNvSpPr>
                <p:nvPr/>
              </p:nvSpPr>
              <p:spPr bwMode="auto">
                <a:xfrm>
                  <a:off x="4035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0297" name="Text Box 48"/>
              <p:cNvSpPr txBox="1">
                <a:spLocks noChangeAspect="1" noChangeArrowheads="1"/>
              </p:cNvSpPr>
              <p:nvPr/>
            </p:nvSpPr>
            <p:spPr bwMode="auto">
              <a:xfrm>
                <a:off x="3811" y="2714"/>
                <a:ext cx="27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3</a:t>
                </a:r>
              </a:p>
            </p:txBody>
          </p:sp>
        </p:grpSp>
      </p:grpSp>
      <p:grpSp>
        <p:nvGrpSpPr>
          <p:cNvPr id="5" name="Group 97"/>
          <p:cNvGrpSpPr>
            <a:grpSpLocks/>
          </p:cNvGrpSpPr>
          <p:nvPr/>
        </p:nvGrpSpPr>
        <p:grpSpPr bwMode="auto">
          <a:xfrm>
            <a:off x="635000" y="5268913"/>
            <a:ext cx="8242300" cy="1470025"/>
            <a:chOff x="375" y="3205"/>
            <a:chExt cx="5192" cy="926"/>
          </a:xfrm>
        </p:grpSpPr>
        <p:grpSp>
          <p:nvGrpSpPr>
            <p:cNvPr id="10259" name="Group 96"/>
            <p:cNvGrpSpPr>
              <a:grpSpLocks/>
            </p:cNvGrpSpPr>
            <p:nvPr/>
          </p:nvGrpSpPr>
          <p:grpSpPr bwMode="auto">
            <a:xfrm>
              <a:off x="375" y="3205"/>
              <a:ext cx="5192" cy="926"/>
              <a:chOff x="25" y="3206"/>
              <a:chExt cx="5192" cy="926"/>
            </a:xfrm>
          </p:grpSpPr>
          <p:sp>
            <p:nvSpPr>
              <p:cNvPr id="10263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2623" y="3206"/>
                <a:ext cx="2591" cy="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264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25" y="3206"/>
                <a:ext cx="3114" cy="8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>
                  <a:solidFill>
                    <a:schemeClr val="tx1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0265" name="Group 51"/>
              <p:cNvGrpSpPr>
                <a:grpSpLocks/>
              </p:cNvGrpSpPr>
              <p:nvPr/>
            </p:nvGrpSpPr>
            <p:grpSpPr bwMode="auto">
              <a:xfrm>
                <a:off x="28" y="3884"/>
                <a:ext cx="3098" cy="70"/>
                <a:chOff x="1154" y="1425"/>
                <a:chExt cx="3441" cy="78"/>
              </a:xfrm>
            </p:grpSpPr>
            <p:sp>
              <p:nvSpPr>
                <p:cNvPr id="10281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1154" y="1464"/>
                  <a:ext cx="344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82" name="Line 53"/>
                <p:cNvSpPr>
                  <a:spLocks noChangeShapeType="1"/>
                </p:cNvSpPr>
                <p:nvPr/>
              </p:nvSpPr>
              <p:spPr bwMode="auto">
                <a:xfrm>
                  <a:off x="1728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83" name="Line 54"/>
                <p:cNvSpPr>
                  <a:spLocks noChangeShapeType="1"/>
                </p:cNvSpPr>
                <p:nvPr/>
              </p:nvSpPr>
              <p:spPr bwMode="auto">
                <a:xfrm>
                  <a:off x="2301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84" name="Line 55"/>
                <p:cNvSpPr>
                  <a:spLocks noChangeShapeType="1"/>
                </p:cNvSpPr>
                <p:nvPr/>
              </p:nvSpPr>
              <p:spPr bwMode="auto">
                <a:xfrm>
                  <a:off x="2880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85" name="Line 56"/>
                <p:cNvSpPr>
                  <a:spLocks noChangeShapeType="1"/>
                </p:cNvSpPr>
                <p:nvPr/>
              </p:nvSpPr>
              <p:spPr bwMode="auto">
                <a:xfrm>
                  <a:off x="3456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86" name="Line 57"/>
                <p:cNvSpPr>
                  <a:spLocks noChangeShapeType="1"/>
                </p:cNvSpPr>
                <p:nvPr/>
              </p:nvSpPr>
              <p:spPr bwMode="auto">
                <a:xfrm>
                  <a:off x="4035" y="1425"/>
                  <a:ext cx="0" cy="7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0266" name="Group 95"/>
              <p:cNvGrpSpPr>
                <a:grpSpLocks/>
              </p:cNvGrpSpPr>
              <p:nvPr/>
            </p:nvGrpSpPr>
            <p:grpSpPr bwMode="auto">
              <a:xfrm>
                <a:off x="2626" y="3884"/>
                <a:ext cx="2591" cy="70"/>
                <a:chOff x="2626" y="3884"/>
                <a:chExt cx="2591" cy="70"/>
              </a:xfrm>
            </p:grpSpPr>
            <p:sp>
              <p:nvSpPr>
                <p:cNvPr id="10276" name="Line 70"/>
                <p:cNvSpPr>
                  <a:spLocks noChangeAspect="1" noChangeShapeType="1"/>
                </p:cNvSpPr>
                <p:nvPr/>
              </p:nvSpPr>
              <p:spPr bwMode="auto">
                <a:xfrm>
                  <a:off x="2626" y="3919"/>
                  <a:ext cx="2591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77" name="Line 71"/>
                <p:cNvSpPr>
                  <a:spLocks noChangeShapeType="1"/>
                </p:cNvSpPr>
                <p:nvPr/>
              </p:nvSpPr>
              <p:spPr bwMode="auto">
                <a:xfrm>
                  <a:off x="3143" y="3884"/>
                  <a:ext cx="0" cy="7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78" name="Line 72"/>
                <p:cNvSpPr>
                  <a:spLocks noChangeShapeType="1"/>
                </p:cNvSpPr>
                <p:nvPr/>
              </p:nvSpPr>
              <p:spPr bwMode="auto">
                <a:xfrm>
                  <a:off x="3659" y="3884"/>
                  <a:ext cx="0" cy="7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79" name="Line 73"/>
                <p:cNvSpPr>
                  <a:spLocks noChangeShapeType="1"/>
                </p:cNvSpPr>
                <p:nvPr/>
              </p:nvSpPr>
              <p:spPr bwMode="auto">
                <a:xfrm>
                  <a:off x="4180" y="3884"/>
                  <a:ext cx="0" cy="7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0280" name="Line 74"/>
                <p:cNvSpPr>
                  <a:spLocks noChangeShapeType="1"/>
                </p:cNvSpPr>
                <p:nvPr/>
              </p:nvSpPr>
              <p:spPr bwMode="auto">
                <a:xfrm>
                  <a:off x="4699" y="3884"/>
                  <a:ext cx="0" cy="7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0267" name="Text Box 76"/>
              <p:cNvSpPr txBox="1">
                <a:spLocks noChangeAspect="1" noChangeArrowheads="1"/>
              </p:cNvSpPr>
              <p:nvPr/>
            </p:nvSpPr>
            <p:spPr bwMode="auto">
              <a:xfrm>
                <a:off x="410" y="3920"/>
                <a:ext cx="2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-2</a:t>
                </a:r>
              </a:p>
            </p:txBody>
          </p:sp>
          <p:sp>
            <p:nvSpPr>
              <p:cNvPr id="10268" name="Text Box 77"/>
              <p:cNvSpPr txBox="1">
                <a:spLocks noChangeAspect="1" noChangeArrowheads="1"/>
              </p:cNvSpPr>
              <p:nvPr/>
            </p:nvSpPr>
            <p:spPr bwMode="auto">
              <a:xfrm>
                <a:off x="916" y="3920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-1</a:t>
                </a:r>
              </a:p>
            </p:txBody>
          </p:sp>
          <p:sp>
            <p:nvSpPr>
              <p:cNvPr id="10269" name="Text Box 78"/>
              <p:cNvSpPr txBox="1">
                <a:spLocks noChangeAspect="1" noChangeArrowheads="1"/>
              </p:cNvSpPr>
              <p:nvPr/>
            </p:nvSpPr>
            <p:spPr bwMode="auto">
              <a:xfrm>
                <a:off x="1954" y="3920"/>
                <a:ext cx="27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10270" name="Text Box 79"/>
              <p:cNvSpPr txBox="1">
                <a:spLocks noChangeAspect="1" noChangeArrowheads="1"/>
              </p:cNvSpPr>
              <p:nvPr/>
            </p:nvSpPr>
            <p:spPr bwMode="auto">
              <a:xfrm>
                <a:off x="1438" y="3920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10271" name="Text Box 80"/>
              <p:cNvSpPr txBox="1">
                <a:spLocks noChangeAspect="1" noChangeArrowheads="1"/>
              </p:cNvSpPr>
              <p:nvPr/>
            </p:nvSpPr>
            <p:spPr bwMode="auto">
              <a:xfrm>
                <a:off x="2476" y="3920"/>
                <a:ext cx="27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10272" name="Text Box 81"/>
              <p:cNvSpPr txBox="1">
                <a:spLocks noChangeAspect="1" noChangeArrowheads="1"/>
              </p:cNvSpPr>
              <p:nvPr/>
            </p:nvSpPr>
            <p:spPr bwMode="auto">
              <a:xfrm>
                <a:off x="3023" y="3920"/>
                <a:ext cx="27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10273" name="Text Box 82"/>
              <p:cNvSpPr txBox="1">
                <a:spLocks noChangeAspect="1" noChangeArrowheads="1"/>
              </p:cNvSpPr>
              <p:nvPr/>
            </p:nvSpPr>
            <p:spPr bwMode="auto">
              <a:xfrm>
                <a:off x="3529" y="3920"/>
                <a:ext cx="27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10274" name="Text Box 83"/>
              <p:cNvSpPr txBox="1">
                <a:spLocks noChangeAspect="1" noChangeArrowheads="1"/>
              </p:cNvSpPr>
              <p:nvPr/>
            </p:nvSpPr>
            <p:spPr bwMode="auto">
              <a:xfrm>
                <a:off x="4567" y="3920"/>
                <a:ext cx="27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6</a:t>
                </a:r>
              </a:p>
            </p:txBody>
          </p:sp>
          <p:sp>
            <p:nvSpPr>
              <p:cNvPr id="10275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4051" y="3921"/>
                <a:ext cx="272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600">
                    <a:solidFill>
                      <a:schemeClr val="tx1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pic>
          <p:nvPicPr>
            <p:cNvPr id="10260" name="Picture 89" descr="RaisinSinging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13849">
              <a:off x="611" y="3247"/>
              <a:ext cx="534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1" name="Picture 90" descr="RaisinEar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0908">
              <a:off x="1666" y="3324"/>
              <a:ext cx="534" cy="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2" name="Picture 91" descr="RaisinRadio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7" y="3333"/>
              <a:ext cx="521" cy="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807" name="Line 103"/>
          <p:cNvSpPr>
            <a:spLocks noChangeShapeType="1"/>
          </p:cNvSpPr>
          <p:nvPr/>
        </p:nvSpPr>
        <p:spPr bwMode="auto">
          <a:xfrm>
            <a:off x="5610225" y="5465763"/>
            <a:ext cx="24526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808" name="Text Box 104"/>
          <p:cNvSpPr txBox="1">
            <a:spLocks noChangeArrowheads="1"/>
          </p:cNvSpPr>
          <p:nvPr/>
        </p:nvSpPr>
        <p:spPr bwMode="auto">
          <a:xfrm>
            <a:off x="5875338" y="5470525"/>
            <a:ext cx="1549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Radio Raisin Moves at 3 m/s</a:t>
            </a:r>
          </a:p>
        </p:txBody>
      </p:sp>
      <p:sp>
        <p:nvSpPr>
          <p:cNvPr id="72809" name="Line 105"/>
          <p:cNvSpPr>
            <a:spLocks noChangeShapeType="1"/>
          </p:cNvSpPr>
          <p:nvPr/>
        </p:nvSpPr>
        <p:spPr bwMode="auto">
          <a:xfrm>
            <a:off x="1465263" y="5392738"/>
            <a:ext cx="8128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arrow" w="med" len="med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2810" name="Text Box 106"/>
          <p:cNvSpPr txBox="1">
            <a:spLocks noChangeArrowheads="1"/>
          </p:cNvSpPr>
          <p:nvPr/>
        </p:nvSpPr>
        <p:spPr bwMode="auto">
          <a:xfrm>
            <a:off x="1803400" y="5429250"/>
            <a:ext cx="9175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Singing Raisin Moves at 1 m/s</a:t>
            </a:r>
          </a:p>
        </p:txBody>
      </p:sp>
      <p:grpSp>
        <p:nvGrpSpPr>
          <p:cNvPr id="9" name="Group 109"/>
          <p:cNvGrpSpPr>
            <a:grpSpLocks/>
          </p:cNvGrpSpPr>
          <p:nvPr/>
        </p:nvGrpSpPr>
        <p:grpSpPr bwMode="auto">
          <a:xfrm>
            <a:off x="2317750" y="4497388"/>
            <a:ext cx="3286125" cy="703262"/>
            <a:chOff x="1460" y="2822"/>
            <a:chExt cx="2070" cy="234"/>
          </a:xfrm>
        </p:grpSpPr>
        <p:sp>
          <p:nvSpPr>
            <p:cNvPr id="10256" name="Line 100"/>
            <p:cNvSpPr>
              <a:spLocks noChangeShapeType="1"/>
            </p:cNvSpPr>
            <p:nvPr/>
          </p:nvSpPr>
          <p:spPr bwMode="auto">
            <a:xfrm>
              <a:off x="1970" y="2822"/>
              <a:ext cx="0" cy="23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57" name="Line 107"/>
            <p:cNvSpPr>
              <a:spLocks noChangeShapeType="1"/>
            </p:cNvSpPr>
            <p:nvPr/>
          </p:nvSpPr>
          <p:spPr bwMode="auto">
            <a:xfrm>
              <a:off x="1460" y="2822"/>
              <a:ext cx="0" cy="23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258" name="Line 108"/>
            <p:cNvSpPr>
              <a:spLocks noChangeShapeType="1"/>
            </p:cNvSpPr>
            <p:nvPr/>
          </p:nvSpPr>
          <p:spPr bwMode="auto">
            <a:xfrm>
              <a:off x="3530" y="2822"/>
              <a:ext cx="0" cy="23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prstDash val="sysDot"/>
              <a:round/>
              <a:headEnd type="none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0" y="2374900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California Raisin Cosmology</a:t>
            </a: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3187700" y="4437063"/>
            <a:ext cx="2190750" cy="70167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Distances Double in 1 sec</a:t>
            </a: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6143625" y="3094038"/>
            <a:ext cx="2663825" cy="1187450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Raisins separated by meters</a:t>
            </a:r>
          </a:p>
        </p:txBody>
      </p:sp>
      <p:pic>
        <p:nvPicPr>
          <p:cNvPr id="6206" name="ihearditthroughthegrapevine-marvingaye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918079" y="3390085"/>
            <a:ext cx="629207" cy="629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1158" fill="hold"/>
                                        <p:tgtEl>
                                          <p:spTgt spid="6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72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2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206"/>
                </p:tgtEl>
              </p:cMediaNode>
            </p:audio>
          </p:childTnLst>
        </p:cTn>
      </p:par>
    </p:tnLst>
    <p:bldLst>
      <p:bldP spid="72807" grpId="0" animBg="1"/>
      <p:bldP spid="72808" grpId="0"/>
      <p:bldP spid="72809" grpId="0" animBg="1"/>
      <p:bldP spid="72810" grpId="0"/>
      <p:bldP spid="72814" grpId="0"/>
      <p:bldP spid="72815" grpId="0"/>
      <p:bldP spid="728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In the Beginning …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07963" y="811213"/>
            <a:ext cx="8713787" cy="1638300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 Expansion of the Universe</a:t>
            </a:r>
          </a:p>
          <a:p>
            <a:pPr lvl="1" eaLnBrk="1" hangingPunct="1"/>
            <a:r>
              <a:rPr lang="en-US" altLang="en-US" smtClean="0"/>
              <a:t> All galaxies are moving away from us</a:t>
            </a:r>
          </a:p>
          <a:p>
            <a:pPr lvl="1" eaLnBrk="1" hangingPunct="1"/>
            <a:r>
              <a:rPr lang="en-US" altLang="en-US" smtClean="0"/>
              <a:t> More distant galaxies moving away faster</a:t>
            </a:r>
          </a:p>
        </p:txBody>
      </p:sp>
      <p:sp>
        <p:nvSpPr>
          <p:cNvPr id="12292" name="Text Box 7"/>
          <p:cNvSpPr txBox="1">
            <a:spLocks noChangeArrowheads="1"/>
          </p:cNvSpPr>
          <p:nvPr/>
        </p:nvSpPr>
        <p:spPr bwMode="auto">
          <a:xfrm>
            <a:off x="655638" y="2349500"/>
            <a:ext cx="7832725" cy="701675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/>
              <a:t>Space, itself, is expanding!</a:t>
            </a:r>
          </a:p>
        </p:txBody>
      </p:sp>
      <p:pic>
        <p:nvPicPr>
          <p:cNvPr id="12293" name="Picture 8" descr="RaisinB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9"/>
          <a:stretch>
            <a:fillRect/>
          </a:stretch>
        </p:blipFill>
        <p:spPr bwMode="auto">
          <a:xfrm>
            <a:off x="1281113" y="3167063"/>
            <a:ext cx="2898775" cy="2557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9"/>
          <p:cNvSpPr txBox="1">
            <a:spLocks noChangeArrowheads="1"/>
          </p:cNvSpPr>
          <p:nvPr/>
        </p:nvSpPr>
        <p:spPr bwMode="auto">
          <a:xfrm>
            <a:off x="895350" y="5822950"/>
            <a:ext cx="3668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Raisins move with dough, not through it.</a:t>
            </a:r>
          </a:p>
        </p:txBody>
      </p:sp>
      <p:pic>
        <p:nvPicPr>
          <p:cNvPr id="12295" name="Picture 10" descr="RaisinB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8"/>
          <a:stretch>
            <a:fillRect/>
          </a:stretch>
        </p:blipFill>
        <p:spPr bwMode="auto">
          <a:xfrm>
            <a:off x="4978400" y="3167063"/>
            <a:ext cx="2806700" cy="2557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4546600" y="5822950"/>
            <a:ext cx="36687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Galaxies move with space, not through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In the Beginning …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075" y="977899"/>
            <a:ext cx="8713788" cy="5509397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3600" dirty="0" smtClean="0"/>
              <a:t> Current Cosmological Theory</a:t>
            </a:r>
          </a:p>
          <a:p>
            <a:pPr lvl="1" eaLnBrk="1" hangingPunct="1"/>
            <a:r>
              <a:rPr lang="en-US" altLang="en-US" sz="3200" dirty="0" smtClean="0"/>
              <a:t> Use equations to “run time backwards”</a:t>
            </a:r>
          </a:p>
          <a:p>
            <a:pPr lvl="2" eaLnBrk="1" hangingPunct="1"/>
            <a:r>
              <a:rPr lang="en-US" altLang="en-US" sz="2800" dirty="0" smtClean="0"/>
              <a:t> Universe gets smaller, denser, hotter</a:t>
            </a:r>
          </a:p>
          <a:p>
            <a:pPr lvl="2" eaLnBrk="1" hangingPunct="1"/>
            <a:r>
              <a:rPr lang="en-US" altLang="en-US" sz="2800" dirty="0" smtClean="0"/>
              <a:t> Can go back to ~10</a:t>
            </a:r>
            <a:r>
              <a:rPr lang="en-US" altLang="en-US" sz="2800" baseline="30000" dirty="0" smtClean="0"/>
              <a:t>-43</a:t>
            </a:r>
            <a:r>
              <a:rPr lang="en-US" altLang="en-US" sz="2800" dirty="0" smtClean="0"/>
              <a:t> sec after Big Bang</a:t>
            </a:r>
          </a:p>
          <a:p>
            <a:pPr lvl="2" eaLnBrk="1" hangingPunct="1"/>
            <a:endParaRPr lang="en-US" altLang="en-US" sz="2800" dirty="0" smtClean="0"/>
          </a:p>
          <a:p>
            <a:pPr eaLnBrk="1" hangingPunct="1"/>
            <a:r>
              <a:rPr lang="en-US" altLang="en-US" sz="3600" dirty="0" smtClean="0"/>
              <a:t> Observations support Theory</a:t>
            </a:r>
          </a:p>
          <a:p>
            <a:pPr lvl="1" eaLnBrk="1" hangingPunct="1"/>
            <a:r>
              <a:rPr lang="en-US" altLang="en-US" sz="3200" dirty="0" smtClean="0"/>
              <a:t> Early universe is glowing ball of energy seen as Cosmic Microwave Background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164792" y="5743146"/>
            <a:ext cx="6292850" cy="579438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… So what have we learned?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286898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200" smtClean="0"/>
              <a:t>0.0000000000000000000000000000000000000000001 seconds</a:t>
            </a:r>
            <a:r>
              <a:rPr lang="en-US" sz="2200" dirty="0" smtClean="0"/>
              <a:t>!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30919E-6 L 0 -0.03426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13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>
              <a:buFont typeface="Times New Roman" pitchFamily="18" charset="0"/>
              <a:buChar char="•"/>
            </a:pPr>
            <a:endParaRPr lang="en-US" altLang="en-US" sz="240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49313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In The Beginning There Was …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20775" y="2409645"/>
            <a:ext cx="6967538" cy="23780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0" dirty="0">
                <a:latin typeface="Times New Roman" pitchFamily="18" charset="0"/>
              </a:rPr>
              <a:t>LIGHT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904276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/>
              <a:t>At t=10</a:t>
            </a:r>
            <a:r>
              <a:rPr lang="en-US" altLang="en-US" sz="4000" b="1" baseline="30000" dirty="0"/>
              <a:t>-43</a:t>
            </a:r>
            <a:r>
              <a:rPr lang="en-US" altLang="en-US" sz="4000" b="1" dirty="0"/>
              <a:t> Seconds </a:t>
            </a:r>
            <a:r>
              <a:rPr lang="en-US" altLang="en-US" sz="4000" b="1" dirty="0" smtClean="0"/>
              <a:t>God said </a:t>
            </a:r>
            <a:br>
              <a:rPr lang="en-US" altLang="en-US" sz="4000" b="1" dirty="0" smtClean="0"/>
            </a:br>
            <a:r>
              <a:rPr lang="en-US" altLang="en-US" sz="4000" b="1" dirty="0" smtClean="0"/>
              <a:t>“Let there be …</a:t>
            </a:r>
            <a:endParaRPr lang="en-US" altLang="en-US" sz="4000" b="1" dirty="0"/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>
            <a:off x="663575" y="217488"/>
            <a:ext cx="7740650" cy="522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V="1">
            <a:off x="663575" y="217488"/>
            <a:ext cx="7740650" cy="522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181600" y="6613525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>
              <a:spcBef>
                <a:spcPct val="50000"/>
              </a:spcBef>
              <a:buFont typeface="Times New Roman" pitchFamily="18" charset="0"/>
              <a:buNone/>
            </a:pPr>
            <a:r>
              <a:rPr lang="en-US" altLang="en-US" sz="900">
                <a:solidFill>
                  <a:srgbClr val="D5D577"/>
                </a:solidFill>
              </a:rPr>
              <a:t>© Copyright, Dr. Aileen O’Donoghue, St. Lawrence University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4821058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But no sound … that was just to get your attention!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32773" grpId="0" autoUpdateAnimBg="0"/>
      <p:bldP spid="32773" grpId="1"/>
      <p:bldP spid="32774" grpId="0"/>
      <p:bldP spid="32776" grpId="0" animBg="1"/>
      <p:bldP spid="32777" grpId="0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The Big Bang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230188" y="914400"/>
            <a:ext cx="8683625" cy="5484813"/>
          </a:xfrm>
        </p:spPr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 After 10</a:t>
            </a:r>
            <a:r>
              <a:rPr lang="en-US" altLang="en-US" baseline="30000" smtClean="0">
                <a:solidFill>
                  <a:srgbClr val="FF0000"/>
                </a:solidFill>
              </a:rPr>
              <a:t>-43</a:t>
            </a:r>
            <a:r>
              <a:rPr lang="en-US" altLang="en-US" smtClean="0">
                <a:solidFill>
                  <a:srgbClr val="FF0000"/>
                </a:solidFill>
              </a:rPr>
              <a:t> seconds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</a:rPr>
              <a:t> Time and space began expanding</a:t>
            </a:r>
          </a:p>
          <a:p>
            <a:pPr lvl="1"/>
            <a:r>
              <a:rPr lang="en-US" altLang="en-US" smtClean="0">
                <a:solidFill>
                  <a:srgbClr val="FF0000"/>
                </a:solidFill>
              </a:rPr>
              <a:t> The universe contained time, space &amp; energy</a:t>
            </a:r>
          </a:p>
        </p:txBody>
      </p:sp>
      <p:pic>
        <p:nvPicPr>
          <p:cNvPr id="15364" name="Picture 6" descr="AACHCK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2992438"/>
            <a:ext cx="62865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500063" y="3157538"/>
            <a:ext cx="4137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The energy was in the form of electromagnetic radiation …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Expansion of the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8" y="914400"/>
            <a:ext cx="8683625" cy="548481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 The Universe cooled as it expanded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Particles condensed out of the light …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 		… light and matter are the same stuff!</a:t>
            </a: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12750" y="4784725"/>
            <a:ext cx="3048000" cy="8239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 typeface="Wingdings 2" pitchFamily="18" charset="2"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E=mc</a:t>
            </a:r>
            <a:r>
              <a:rPr lang="en-US" altLang="en-US" sz="4800" b="1" baseline="30000">
                <a:solidFill>
                  <a:srgbClr val="FF0000"/>
                </a:solidFill>
              </a:rPr>
              <a:t>2</a:t>
            </a:r>
            <a:endParaRPr lang="en-US" altLang="en-US" sz="4800" b="1">
              <a:solidFill>
                <a:srgbClr val="FF0000"/>
              </a:solidFill>
            </a:endParaRPr>
          </a:p>
        </p:txBody>
      </p:sp>
      <p:pic>
        <p:nvPicPr>
          <p:cNvPr id="7" name="Picture 9" descr="F17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88" y="3479800"/>
            <a:ext cx="5486400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63525" y="3403600"/>
            <a:ext cx="2665413" cy="1608138"/>
            <a:chOff x="166" y="2202"/>
            <a:chExt cx="1679" cy="1013"/>
          </a:xfrm>
        </p:grpSpPr>
        <p:grpSp>
          <p:nvGrpSpPr>
            <p:cNvPr id="16394" name="Group 21"/>
            <p:cNvGrpSpPr>
              <a:grpSpLocks/>
            </p:cNvGrpSpPr>
            <p:nvPr/>
          </p:nvGrpSpPr>
          <p:grpSpPr bwMode="auto">
            <a:xfrm>
              <a:off x="166" y="2202"/>
              <a:ext cx="696" cy="918"/>
              <a:chOff x="276" y="2202"/>
              <a:chExt cx="696" cy="918"/>
            </a:xfrm>
          </p:grpSpPr>
          <p:sp>
            <p:nvSpPr>
              <p:cNvPr id="16401" name="Line 10"/>
              <p:cNvSpPr>
                <a:spLocks noChangeShapeType="1"/>
              </p:cNvSpPr>
              <p:nvPr/>
            </p:nvSpPr>
            <p:spPr bwMode="auto">
              <a:xfrm>
                <a:off x="720" y="2496"/>
                <a:ext cx="192" cy="6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02" name="Text Box 11"/>
              <p:cNvSpPr txBox="1">
                <a:spLocks noChangeArrowheads="1"/>
              </p:cNvSpPr>
              <p:nvPr/>
            </p:nvSpPr>
            <p:spPr bwMode="auto">
              <a:xfrm>
                <a:off x="276" y="2202"/>
                <a:ext cx="69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>
                    <a:solidFill>
                      <a:srgbClr val="FF0000"/>
                    </a:solidFill>
                  </a:rPr>
                  <a:t>Energy</a:t>
                </a:r>
              </a:p>
            </p:txBody>
          </p:sp>
        </p:grpSp>
        <p:grpSp>
          <p:nvGrpSpPr>
            <p:cNvPr id="16395" name="Group 22"/>
            <p:cNvGrpSpPr>
              <a:grpSpLocks/>
            </p:cNvGrpSpPr>
            <p:nvPr/>
          </p:nvGrpSpPr>
          <p:grpSpPr bwMode="auto">
            <a:xfrm>
              <a:off x="826" y="2359"/>
              <a:ext cx="384" cy="828"/>
              <a:chOff x="894" y="2346"/>
              <a:chExt cx="384" cy="828"/>
            </a:xfrm>
          </p:grpSpPr>
          <p:sp>
            <p:nvSpPr>
              <p:cNvPr id="16399" name="Line 14"/>
              <p:cNvSpPr>
                <a:spLocks noChangeShapeType="1"/>
              </p:cNvSpPr>
              <p:nvPr/>
            </p:nvSpPr>
            <p:spPr bwMode="auto">
              <a:xfrm flipH="1">
                <a:off x="1092" y="2664"/>
                <a:ext cx="0" cy="5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00" name="Text Box 15"/>
              <p:cNvSpPr txBox="1">
                <a:spLocks noChangeArrowheads="1"/>
              </p:cNvSpPr>
              <p:nvPr/>
            </p:nvSpPr>
            <p:spPr bwMode="auto">
              <a:xfrm>
                <a:off x="894" y="2346"/>
                <a:ext cx="384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>
                    <a:solidFill>
                      <a:srgbClr val="FF0000"/>
                    </a:solidFill>
                  </a:rPr>
                  <a:t>is</a:t>
                </a:r>
              </a:p>
            </p:txBody>
          </p:sp>
        </p:grpSp>
        <p:grpSp>
          <p:nvGrpSpPr>
            <p:cNvPr id="16396" name="Group 20"/>
            <p:cNvGrpSpPr>
              <a:grpSpLocks/>
            </p:cNvGrpSpPr>
            <p:nvPr/>
          </p:nvGrpSpPr>
          <p:grpSpPr bwMode="auto">
            <a:xfrm>
              <a:off x="1125" y="2537"/>
              <a:ext cx="720" cy="678"/>
              <a:chOff x="1152" y="2496"/>
              <a:chExt cx="720" cy="678"/>
            </a:xfrm>
          </p:grpSpPr>
          <p:sp>
            <p:nvSpPr>
              <p:cNvPr id="16397" name="Line 17"/>
              <p:cNvSpPr>
                <a:spLocks noChangeShapeType="1"/>
              </p:cNvSpPr>
              <p:nvPr/>
            </p:nvSpPr>
            <p:spPr bwMode="auto">
              <a:xfrm flipH="1">
                <a:off x="1302" y="2784"/>
                <a:ext cx="162" cy="39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398" name="Text Box 18"/>
              <p:cNvSpPr txBox="1">
                <a:spLocks noChangeArrowheads="1"/>
              </p:cNvSpPr>
              <p:nvPr/>
            </p:nvSpPr>
            <p:spPr bwMode="auto">
              <a:xfrm>
                <a:off x="1152" y="2496"/>
                <a:ext cx="720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buFont typeface="Wingdings" pitchFamily="2" charset="2"/>
                  <a:buChar char="¶"/>
                  <a:defRPr sz="3200">
                    <a:solidFill>
                      <a:srgbClr val="FFFF00"/>
                    </a:solidFill>
                    <a:latin typeface="Comic Sans MS" pitchFamily="66" charset="0"/>
                  </a:defRPr>
                </a:lvl1pPr>
                <a:lvl2pPr marL="742950" indent="-285750">
                  <a:buFont typeface="Webdings" pitchFamily="18" charset="2"/>
                  <a:buChar char="þ"/>
                  <a:defRPr sz="2800">
                    <a:solidFill>
                      <a:srgbClr val="FFFF00"/>
                    </a:solidFill>
                    <a:latin typeface="Comic Sans MS" pitchFamily="66" charset="0"/>
                  </a:defRPr>
                </a:lvl2pPr>
                <a:lvl3pPr marL="1143000" indent="-228600">
                  <a:buFont typeface="Wingdings 2" pitchFamily="18" charset="2"/>
                  <a:buChar char=""/>
                  <a:defRPr sz="2400">
                    <a:solidFill>
                      <a:srgbClr val="FFFF00"/>
                    </a:solidFill>
                    <a:latin typeface="Comic Sans MS" pitchFamily="66" charset="0"/>
                  </a:defRPr>
                </a:lvl3pPr>
                <a:lvl4pPr marL="1600200" indent="-228600">
                  <a:buFont typeface="Webdings" pitchFamily="18" charset="2"/>
                  <a:buChar char="õ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4pPr>
                <a:lvl5pPr marL="2057400" indent="-228600"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Webdings" pitchFamily="18" charset="2"/>
                  <a:buChar char="ö"/>
                  <a:defRPr sz="2000">
                    <a:solidFill>
                      <a:srgbClr val="FFFF00"/>
                    </a:solidFill>
                    <a:latin typeface="Comic Sans MS" pitchFamily="66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200">
                    <a:solidFill>
                      <a:srgbClr val="FF0000"/>
                    </a:solidFill>
                  </a:rPr>
                  <a:t>Matter</a:t>
                </a:r>
              </a:p>
            </p:txBody>
          </p:sp>
        </p:grpSp>
      </p:grp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2851150" y="2795588"/>
            <a:ext cx="5746750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rgbClr val="FFFF0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sz="3000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All matter is “frozen” energy!</a:t>
            </a: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1649413" y="5754688"/>
            <a:ext cx="36639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FF0000"/>
                </a:solidFill>
              </a:rPr>
              <a:t>Light becomes Particles …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5238750" y="5754688"/>
            <a:ext cx="3905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Particles become Light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18" grpId="0" autoUpdateAnimBg="0"/>
      <p:bldP spid="19" grpId="0" autoUpdateAnimBg="0"/>
      <p:bldP spid="2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FF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FF0000"/>
                </a:solidFill>
              </a:rPr>
              <a:t>Expansion of the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188" y="914400"/>
            <a:ext cx="8683625" cy="548481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 The Universe cooled as it expanded</a:t>
            </a:r>
          </a:p>
          <a:p>
            <a:pPr lvl="1">
              <a:defRPr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Particles condensed out of the light …</a:t>
            </a:r>
          </a:p>
          <a:p>
            <a:pPr marL="457200" lvl="1" indent="0">
              <a:buFont typeface="Webdings" pitchFamily="18" charset="2"/>
              <a:buNone/>
              <a:defRPr/>
            </a:pPr>
            <a:r>
              <a:rPr lang="en-US" dirty="0" smtClean="0">
                <a:solidFill>
                  <a:srgbClr val="FF0000"/>
                </a:solidFill>
              </a:rPr>
              <a:t> 		… light and matter are the same stuff!</a:t>
            </a:r>
          </a:p>
          <a:p>
            <a:pPr lvl="1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5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smtClean="0"/>
              <a:t>Expansion of the Universe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 Space, itself, is expanding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dirty="0" smtClean="0"/>
              <a:t>		     NOT stuff expanding through space!</a:t>
            </a:r>
          </a:p>
        </p:txBody>
      </p:sp>
      <p:pic>
        <p:nvPicPr>
          <p:cNvPr id="17412" name="Picture 5" descr="ExpandingRubberShe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233613"/>
            <a:ext cx="79502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1187450" y="5422900"/>
            <a:ext cx="67691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cs typeface="Arial" charset="0"/>
              </a:rPr>
              <a:t>Coins move with sheet, not across it …</a:t>
            </a:r>
          </a:p>
        </p:txBody>
      </p:sp>
      <p:pic>
        <p:nvPicPr>
          <p:cNvPr id="768007" name="Picture 7" descr="Expanding3DSp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233613"/>
            <a:ext cx="7953375" cy="37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08" name="Text Box 8"/>
          <p:cNvSpPr txBox="1">
            <a:spLocks noChangeArrowheads="1"/>
          </p:cNvSpPr>
          <p:nvPr/>
        </p:nvSpPr>
        <p:spPr bwMode="auto">
          <a:xfrm>
            <a:off x="1187450" y="6162675"/>
            <a:ext cx="67691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>
                <a:cs typeface="Arial" charset="0"/>
              </a:rPr>
              <a:t>Galaxies move with space, not through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68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Looking Deep into the Universe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 Looking out = looking back in time</a:t>
            </a:r>
          </a:p>
          <a:p>
            <a:pPr lvl="1"/>
            <a:r>
              <a:rPr lang="en-US" altLang="en-US" smtClean="0"/>
              <a:t> Hubble deep field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0" y="5772150"/>
            <a:ext cx="421005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Look back to 1 billion years after the Big Bang</a:t>
            </a:r>
          </a:p>
        </p:txBody>
      </p:sp>
      <p:pic>
        <p:nvPicPr>
          <p:cNvPr id="8" name="HDFzoom_in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95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4630" name="Picture 6" descr="HubbleHDFN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1687513"/>
            <a:ext cx="4837112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Looking Deep into the Universe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646113"/>
            <a:ext cx="8683625" cy="5695950"/>
          </a:xfrm>
        </p:spPr>
        <p:txBody>
          <a:bodyPr/>
          <a:lstStyle/>
          <a:p>
            <a:r>
              <a:rPr lang="en-US" altLang="en-US" smtClean="0"/>
              <a:t> Hubble Ultra Deep Field</a:t>
            </a:r>
          </a:p>
        </p:txBody>
      </p:sp>
      <p:pic>
        <p:nvPicPr>
          <p:cNvPr id="8196" name="Picture 4" descr="HubbleUDFlo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3" y="1166813"/>
            <a:ext cx="2605087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HubbleUD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 t="6287" r="3915" b="19269"/>
          <a:stretch>
            <a:fillRect/>
          </a:stretch>
        </p:blipFill>
        <p:spPr bwMode="auto">
          <a:xfrm>
            <a:off x="377825" y="1139825"/>
            <a:ext cx="5703888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102350" y="5111750"/>
            <a:ext cx="304165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>
                <a:cs typeface="Arial" charset="0"/>
              </a:rPr>
              <a:t>Deeper due to improved resolution instruments (cameras) in visble &amp; 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4950" y="1198563"/>
            <a:ext cx="8523288" cy="5329237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4400" dirty="0" smtClean="0"/>
              <a:t>“In the beginning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4400" dirty="0" smtClean="0"/>
              <a:t>when God Created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4400" dirty="0" smtClean="0"/>
              <a:t>the heavens </a:t>
            </a:r>
          </a:p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4400" dirty="0" smtClean="0"/>
              <a:t>and the Earth,                                         </a:t>
            </a:r>
          </a:p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4400" dirty="0" smtClean="0"/>
              <a:t>the </a:t>
            </a:r>
            <a:r>
              <a:rPr lang="en-US" altLang="en-US" sz="4400" dirty="0" smtClean="0"/>
              <a:t>[Universe]</a:t>
            </a:r>
            <a:r>
              <a:rPr lang="en-US" altLang="en-US" sz="4400" dirty="0" smtClean="0"/>
              <a:t> </a:t>
            </a:r>
            <a:r>
              <a:rPr lang="en-US" altLang="en-US" sz="4400" dirty="0" smtClean="0"/>
              <a:t>was a formless void </a:t>
            </a:r>
            <a:r>
              <a:rPr lang="en-US" altLang="en-US" sz="4400" dirty="0" smtClean="0"/>
              <a:t>and </a:t>
            </a:r>
            <a:r>
              <a:rPr lang="en-US" altLang="en-US" sz="4400" dirty="0" smtClean="0"/>
              <a:t>darkness                        covered the face of the deep”</a:t>
            </a:r>
          </a:p>
        </p:txBody>
      </p:sp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592763" y="6202363"/>
            <a:ext cx="3021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Genesis 1:1</a:t>
            </a:r>
          </a:p>
        </p:txBody>
      </p:sp>
      <p:pic>
        <p:nvPicPr>
          <p:cNvPr id="8196" name="Picture 6" descr="BlakeAncientDay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/>
          <a:stretch>
            <a:fillRect/>
          </a:stretch>
        </p:blipFill>
        <p:spPr bwMode="auto">
          <a:xfrm>
            <a:off x="5537200" y="0"/>
            <a:ext cx="2838450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Hubble Deep Fields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 Run time backwards</a:t>
            </a:r>
          </a:p>
          <a:p>
            <a:pPr lvl="1"/>
            <a:r>
              <a:rPr lang="en-US" altLang="en-US" smtClean="0"/>
              <a:t> density &amp; temperature increase</a:t>
            </a:r>
          </a:p>
          <a:p>
            <a:pPr lvl="1"/>
            <a:r>
              <a:rPr lang="en-US" altLang="en-US" smtClean="0"/>
              <a:t> </a:t>
            </a:r>
          </a:p>
        </p:txBody>
      </p:sp>
      <p:pic>
        <p:nvPicPr>
          <p:cNvPr id="10244" name="Picture 4" descr="HistoryOfUniverse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639763"/>
            <a:ext cx="8370887" cy="618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Matter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861193"/>
            <a:ext cx="8683625" cy="548481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Matter</a:t>
            </a:r>
          </a:p>
          <a:p>
            <a:pPr lvl="1" eaLnBrk="1" hangingPunct="1"/>
            <a:r>
              <a:rPr lang="en-US" altLang="en-US" dirty="0" smtClean="0"/>
              <a:t> Quarks held together by gluons</a:t>
            </a:r>
          </a:p>
          <a:p>
            <a:pPr lvl="2" eaLnBrk="1" hangingPunct="1"/>
            <a:r>
              <a:rPr lang="en-US" altLang="en-US" dirty="0" smtClean="0"/>
              <a:t> make protons &amp; neutrons in atomic nuclei</a:t>
            </a:r>
          </a:p>
          <a:p>
            <a:pPr lvl="1" eaLnBrk="1" hangingPunct="1"/>
            <a:r>
              <a:rPr lang="en-US" altLang="en-US" dirty="0" smtClean="0"/>
              <a:t> Leptons</a:t>
            </a:r>
          </a:p>
          <a:p>
            <a:pPr lvl="2" eaLnBrk="1" hangingPunct="1"/>
            <a:r>
              <a:rPr lang="en-US" altLang="en-US" dirty="0" smtClean="0"/>
              <a:t> point-like particles without internal structure</a:t>
            </a:r>
          </a:p>
          <a:p>
            <a:pPr lvl="2" eaLnBrk="1" hangingPunct="1"/>
            <a:r>
              <a:rPr lang="en-US" altLang="en-US" dirty="0" smtClean="0"/>
              <a:t> electrons, neutrinos, muons</a:t>
            </a:r>
          </a:p>
          <a:p>
            <a:pPr eaLnBrk="1" hangingPunct="1"/>
            <a:r>
              <a:rPr lang="en-US" altLang="en-US" dirty="0" smtClean="0"/>
              <a:t> Antimatter </a:t>
            </a:r>
          </a:p>
          <a:p>
            <a:pPr lvl="1" eaLnBrk="1" hangingPunct="1"/>
            <a:r>
              <a:rPr lang="en-US" altLang="en-US" dirty="0" smtClean="0"/>
              <a:t> Just like matter with opposite charge</a:t>
            </a:r>
          </a:p>
          <a:p>
            <a:pPr lvl="2" eaLnBrk="1" hangingPunct="1"/>
            <a:r>
              <a:rPr lang="en-US" altLang="en-US" dirty="0" smtClean="0"/>
              <a:t> Antiprotons have negative charge</a:t>
            </a:r>
          </a:p>
          <a:p>
            <a:pPr lvl="2" eaLnBrk="1" hangingPunct="1"/>
            <a:r>
              <a:rPr lang="en-US" altLang="en-US" dirty="0" smtClean="0"/>
              <a:t> Antielectrons (positrons) have positive charge</a:t>
            </a:r>
          </a:p>
          <a:p>
            <a:pPr lvl="2" eaLnBrk="1" hangingPunct="1"/>
            <a:r>
              <a:rPr lang="en-US" altLang="en-US" dirty="0" smtClean="0"/>
              <a:t> </a:t>
            </a:r>
            <a:r>
              <a:rPr lang="en-US" altLang="en-US" dirty="0" smtClean="0"/>
              <a:t>Annihilates </a:t>
            </a:r>
            <a:r>
              <a:rPr lang="en-US" altLang="en-US" dirty="0" smtClean="0"/>
              <a:t>with matter when they meet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Interactions of Matter &amp; Energy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20763"/>
            <a:ext cx="9144000" cy="5151437"/>
          </a:xfrm>
        </p:spPr>
        <p:txBody>
          <a:bodyPr/>
          <a:lstStyle/>
          <a:p>
            <a:pPr marL="171450" indent="-171450"/>
            <a:r>
              <a:rPr lang="en-US" altLang="en-US" sz="3600" smtClean="0"/>
              <a:t>Four fundamental forces</a:t>
            </a:r>
          </a:p>
          <a:p>
            <a:pPr marL="514350" lvl="1" indent="-171450"/>
            <a:r>
              <a:rPr lang="en-US" altLang="en-US" sz="3200" smtClean="0"/>
              <a:t> Gravity ≤ infinite, strength = 1    </a:t>
            </a:r>
            <a:r>
              <a:rPr lang="en-US" altLang="en-US" i="1" smtClean="0"/>
              <a:t>(weak!)</a:t>
            </a:r>
          </a:p>
          <a:p>
            <a:pPr marL="914400" lvl="2"/>
            <a:r>
              <a:rPr lang="en-US" altLang="en-US" sz="2800" smtClean="0"/>
              <a:t> All matter attracts all other matter</a:t>
            </a:r>
          </a:p>
          <a:p>
            <a:pPr marL="514350" lvl="1" indent="-171450"/>
            <a:r>
              <a:rPr lang="en-US" altLang="en-US" sz="3200" smtClean="0"/>
              <a:t> Electromagnetic ≤ infinite, strength = 10</a:t>
            </a:r>
            <a:r>
              <a:rPr lang="en-US" altLang="en-US" sz="3200" baseline="30000" smtClean="0"/>
              <a:t>36</a:t>
            </a:r>
          </a:p>
          <a:p>
            <a:pPr marL="914400" lvl="2"/>
            <a:r>
              <a:rPr lang="en-US" altLang="en-US" sz="2800" smtClean="0"/>
              <a:t> All charged matter &amp; fields attract</a:t>
            </a:r>
          </a:p>
          <a:p>
            <a:pPr marL="514350" lvl="1" indent="-171450"/>
            <a:r>
              <a:rPr lang="en-US" altLang="en-US" sz="3200" smtClean="0"/>
              <a:t> Weak Nuclear ≤ 10</a:t>
            </a:r>
            <a:r>
              <a:rPr lang="en-US" altLang="en-US" sz="3200" baseline="30000" smtClean="0"/>
              <a:t>-17</a:t>
            </a:r>
            <a:r>
              <a:rPr lang="en-US" altLang="en-US" sz="3200" smtClean="0"/>
              <a:t> m, strength = 10</a:t>
            </a:r>
            <a:r>
              <a:rPr lang="en-US" altLang="en-US" sz="3200" baseline="30000" smtClean="0"/>
              <a:t>25</a:t>
            </a:r>
            <a:endParaRPr lang="en-US" altLang="en-US" sz="3200" smtClean="0"/>
          </a:p>
          <a:p>
            <a:pPr marL="914400" lvl="2"/>
            <a:r>
              <a:rPr lang="en-US" altLang="en-US" sz="2800" smtClean="0"/>
              <a:t> Causes radioactive decay </a:t>
            </a:r>
            <a:r>
              <a:rPr lang="en-US" altLang="en-US" sz="1800" smtClean="0"/>
              <a:t>(ejects particles from nucleus)</a:t>
            </a:r>
          </a:p>
          <a:p>
            <a:pPr marL="514350" lvl="1" indent="-171450"/>
            <a:r>
              <a:rPr lang="en-US" altLang="en-US" sz="3200" smtClean="0"/>
              <a:t> Strong Nuclear  ≤ 10</a:t>
            </a:r>
            <a:r>
              <a:rPr lang="en-US" altLang="en-US" sz="3200" baseline="30000" smtClean="0"/>
              <a:t>-15</a:t>
            </a:r>
            <a:r>
              <a:rPr lang="en-US" altLang="en-US" sz="3200" smtClean="0"/>
              <a:t> m, strength = 10</a:t>
            </a:r>
            <a:r>
              <a:rPr lang="en-US" altLang="en-US" sz="3200" baseline="30000" smtClean="0"/>
              <a:t>38</a:t>
            </a:r>
            <a:endParaRPr lang="en-US" altLang="en-US" sz="3200" smtClean="0"/>
          </a:p>
          <a:p>
            <a:pPr marL="914400" lvl="2"/>
            <a:r>
              <a:rPr lang="en-US" altLang="en-US" sz="2800" smtClean="0"/>
              <a:t> Holds baryons (p</a:t>
            </a:r>
            <a:r>
              <a:rPr lang="en-US" altLang="en-US" sz="2800" baseline="30000" smtClean="0"/>
              <a:t>+</a:t>
            </a:r>
            <a:r>
              <a:rPr lang="en-US" altLang="en-US" sz="2800" smtClean="0"/>
              <a:t> &amp; n</a:t>
            </a:r>
            <a:r>
              <a:rPr lang="en-US" altLang="en-US" sz="2800" baseline="30000" smtClean="0"/>
              <a:t>o</a:t>
            </a:r>
            <a:r>
              <a:rPr lang="en-US" altLang="en-US" sz="2800" smtClean="0"/>
              <a:t>) in nucleus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03300"/>
            <a:ext cx="3425825" cy="1960563"/>
          </a:xfrm>
        </p:spPr>
        <p:txBody>
          <a:bodyPr/>
          <a:lstStyle/>
          <a:p>
            <a:pPr eaLnBrk="1" hangingPunct="1"/>
            <a:r>
              <a:rPr lang="en-US" altLang="en-US" sz="4200" smtClean="0"/>
              <a:t>Fundamental Forces of Nature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5825" y="3048000"/>
            <a:ext cx="7772400" cy="3632200"/>
          </a:xfrm>
        </p:spPr>
        <p:txBody>
          <a:bodyPr/>
          <a:lstStyle/>
          <a:p>
            <a:pPr eaLnBrk="1" hangingPunct="1"/>
            <a:r>
              <a:rPr lang="en-US" altLang="en-US" smtClean="0"/>
              <a:t>Communicated by carrier particles:</a:t>
            </a:r>
          </a:p>
          <a:p>
            <a:pPr lvl="1" eaLnBrk="1" hangingPunct="1"/>
            <a:r>
              <a:rPr lang="en-US" altLang="en-US" smtClean="0"/>
              <a:t> Gravity – gravitons</a:t>
            </a:r>
          </a:p>
          <a:p>
            <a:pPr lvl="1" eaLnBrk="1" hangingPunct="1"/>
            <a:r>
              <a:rPr lang="en-US" altLang="en-US" smtClean="0"/>
              <a:t> EM – photons</a:t>
            </a:r>
          </a:p>
          <a:p>
            <a:pPr lvl="1" eaLnBrk="1" hangingPunct="1"/>
            <a:r>
              <a:rPr lang="en-US" altLang="en-US" smtClean="0"/>
              <a:t> Strong – </a:t>
            </a:r>
          </a:p>
          <a:p>
            <a:pPr lvl="2" eaLnBrk="1" hangingPunct="1"/>
            <a:r>
              <a:rPr lang="en-US" altLang="en-US" smtClean="0"/>
              <a:t> Gluons (hold quarks together in baryons)</a:t>
            </a:r>
          </a:p>
          <a:p>
            <a:pPr lvl="2" eaLnBrk="1" hangingPunct="1"/>
            <a:r>
              <a:rPr lang="en-US" altLang="en-US" smtClean="0"/>
              <a:t> Mesons (hold baryons together)</a:t>
            </a:r>
          </a:p>
          <a:p>
            <a:pPr lvl="1" eaLnBrk="1" hangingPunct="1"/>
            <a:r>
              <a:rPr lang="en-US" altLang="en-US" smtClean="0"/>
              <a:t> Weak – W</a:t>
            </a:r>
            <a:r>
              <a:rPr lang="en-US" altLang="en-US" baseline="30000" smtClean="0"/>
              <a:t>+</a:t>
            </a:r>
            <a:r>
              <a:rPr lang="en-US" altLang="en-US" smtClean="0"/>
              <a:t>, W</a:t>
            </a:r>
            <a:r>
              <a:rPr lang="en-US" altLang="en-US" baseline="30000" smtClean="0"/>
              <a:t>-</a:t>
            </a:r>
            <a:r>
              <a:rPr lang="en-US" altLang="en-US" smtClean="0"/>
              <a:t>, &amp; Z</a:t>
            </a:r>
            <a:r>
              <a:rPr lang="en-US" altLang="en-US" baseline="30000" smtClean="0"/>
              <a:t>o</a:t>
            </a:r>
            <a:r>
              <a:rPr lang="en-US" altLang="en-US" smtClean="0"/>
              <a:t> </a:t>
            </a:r>
            <a:r>
              <a:rPr lang="en-US" altLang="en-US" sz="2000" smtClean="0"/>
              <a:t>(weak boson)</a:t>
            </a:r>
            <a:r>
              <a:rPr lang="en-US" altLang="en-US" smtClean="0"/>
              <a:t> particles</a:t>
            </a:r>
          </a:p>
        </p:txBody>
      </p:sp>
      <p:pic>
        <p:nvPicPr>
          <p:cNvPr id="14340" name="Picture 4" descr="force_summ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025" y="0"/>
            <a:ext cx="57689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Symmetry</a:t>
            </a:r>
          </a:p>
        </p:txBody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113" y="859862"/>
            <a:ext cx="8435975" cy="57118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High temperatures blurs differences</a:t>
            </a:r>
          </a:p>
          <a:p>
            <a:pPr lvl="1" eaLnBrk="1" hangingPunct="1"/>
            <a:r>
              <a:rPr lang="en-US" altLang="en-US" dirty="0" smtClean="0"/>
              <a:t> Carrier particles transform:</a:t>
            </a:r>
          </a:p>
          <a:p>
            <a:pPr lvl="1" eaLnBrk="1" hangingPunct="1"/>
            <a:r>
              <a:rPr lang="en-US" altLang="en-US" dirty="0" smtClean="0">
                <a:sym typeface="Symbol" pitchFamily="18" charset="2"/>
              </a:rPr>
              <a:t> Electroweak Interaction T ≥ 10</a:t>
            </a:r>
            <a:r>
              <a:rPr lang="en-US" altLang="en-US" baseline="30000" dirty="0" smtClean="0">
                <a:sym typeface="Symbol" pitchFamily="18" charset="2"/>
              </a:rPr>
              <a:t>16</a:t>
            </a:r>
            <a:r>
              <a:rPr lang="en-US" altLang="en-US" dirty="0" smtClean="0">
                <a:sym typeface="Symbol" pitchFamily="18" charset="2"/>
              </a:rPr>
              <a:t>K</a:t>
            </a:r>
            <a:endParaRPr lang="en-US" altLang="en-US" dirty="0" smtClean="0"/>
          </a:p>
          <a:p>
            <a:pPr lvl="2" eaLnBrk="1" hangingPunct="1"/>
            <a:r>
              <a:rPr lang="en-US" altLang="en-US" dirty="0" smtClean="0"/>
              <a:t> Electromagnetic &amp; Weak act the same</a:t>
            </a:r>
          </a:p>
          <a:p>
            <a:pPr lvl="2" eaLnBrk="1" hangingPunct="1">
              <a:buFont typeface="Wingdings 2" pitchFamily="18" charset="2"/>
              <a:buNone/>
            </a:pPr>
            <a:r>
              <a:rPr lang="en-US" altLang="en-US" dirty="0" smtClean="0"/>
              <a:t>		</a:t>
            </a:r>
            <a:r>
              <a:rPr lang="en-US" altLang="en-US" i="1" dirty="0" smtClean="0"/>
              <a:t>Photons </a:t>
            </a:r>
            <a:r>
              <a:rPr lang="en-US" altLang="en-US" i="1" dirty="0" smtClean="0">
                <a:sym typeface="Symbol" pitchFamily="18" charset="2"/>
              </a:rPr>
              <a:t></a:t>
            </a:r>
            <a:r>
              <a:rPr lang="en-US" altLang="en-US" i="1" dirty="0" smtClean="0"/>
              <a:t> </a:t>
            </a:r>
            <a:r>
              <a:rPr lang="en-US" altLang="en-US" i="1" dirty="0" smtClean="0">
                <a:sym typeface="Symbol" pitchFamily="18" charset="2"/>
              </a:rPr>
              <a:t>Z</a:t>
            </a:r>
            <a:r>
              <a:rPr lang="en-US" altLang="en-US" i="1" dirty="0" smtClean="0"/>
              <a:t> </a:t>
            </a:r>
            <a:r>
              <a:rPr lang="en-US" altLang="en-US" i="1" dirty="0" smtClean="0">
                <a:sym typeface="Symbol" pitchFamily="18" charset="2"/>
              </a:rPr>
              <a:t></a:t>
            </a:r>
            <a:r>
              <a:rPr lang="en-US" altLang="en-US" i="1" dirty="0" smtClean="0"/>
              <a:t> </a:t>
            </a:r>
            <a:r>
              <a:rPr lang="en-US" altLang="en-US" i="1" dirty="0" smtClean="0">
                <a:sym typeface="Symbol" pitchFamily="18" charset="2"/>
              </a:rPr>
              <a:t>Weak Bosons</a:t>
            </a:r>
            <a:endParaRPr lang="en-US" altLang="en-US" i="1" dirty="0" smtClean="0"/>
          </a:p>
          <a:p>
            <a:pPr lvl="1" eaLnBrk="1" hangingPunct="1"/>
            <a:r>
              <a:rPr lang="en-US" altLang="en-US" dirty="0" smtClean="0"/>
              <a:t> GUTs (Grand Unified Theories)</a:t>
            </a:r>
            <a:r>
              <a:rPr lang="en-US" altLang="en-US" dirty="0" smtClean="0">
                <a:sym typeface="Symbol" pitchFamily="18" charset="2"/>
              </a:rPr>
              <a:t> T ≥ 10</a:t>
            </a:r>
            <a:r>
              <a:rPr lang="en-US" altLang="en-US" baseline="30000" dirty="0" smtClean="0">
                <a:sym typeface="Symbol" pitchFamily="18" charset="2"/>
              </a:rPr>
              <a:t>28</a:t>
            </a:r>
            <a:r>
              <a:rPr lang="en-US" altLang="en-US" dirty="0" smtClean="0">
                <a:sym typeface="Symbol" pitchFamily="18" charset="2"/>
              </a:rPr>
              <a:t>K</a:t>
            </a:r>
            <a:endParaRPr lang="en-US" altLang="en-US" dirty="0" smtClean="0"/>
          </a:p>
          <a:p>
            <a:pPr lvl="2" eaLnBrk="1" hangingPunct="1"/>
            <a:r>
              <a:rPr lang="en-US" altLang="en-US" dirty="0" smtClean="0">
                <a:sym typeface="Symbol" pitchFamily="18" charset="2"/>
              </a:rPr>
              <a:t> Electroweak &amp; Strong act the same</a:t>
            </a:r>
          </a:p>
          <a:p>
            <a:pPr lvl="1" algn="ctr" eaLnBrk="1" hangingPunct="1">
              <a:buFont typeface="Webdings" pitchFamily="18" charset="2"/>
              <a:buNone/>
            </a:pPr>
            <a:r>
              <a:rPr lang="en-US" altLang="en-US" sz="2400" i="1" dirty="0" smtClean="0"/>
              <a:t>Photons </a:t>
            </a:r>
            <a:r>
              <a:rPr lang="en-US" altLang="en-US" sz="2400" i="1" dirty="0" smtClean="0">
                <a:sym typeface="Symbol" pitchFamily="18" charset="2"/>
              </a:rPr>
              <a:t>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ym typeface="Symbol" pitchFamily="18" charset="2"/>
              </a:rPr>
              <a:t>X </a:t>
            </a:r>
            <a:r>
              <a:rPr lang="en-US" altLang="en-US" sz="2400" i="1" dirty="0" smtClean="0"/>
              <a:t>Gluons &amp; Mesons </a:t>
            </a:r>
            <a:r>
              <a:rPr lang="en-US" altLang="en-US" sz="2400" i="1" dirty="0" smtClean="0">
                <a:sym typeface="Symbol" pitchFamily="18" charset="2"/>
              </a:rPr>
              <a:t></a:t>
            </a:r>
            <a:r>
              <a:rPr lang="en-US" altLang="en-US" sz="2400" i="1" dirty="0" smtClean="0"/>
              <a:t> </a:t>
            </a:r>
            <a:r>
              <a:rPr lang="en-US" altLang="en-US" sz="2400" i="1" dirty="0" smtClean="0">
                <a:sym typeface="Symbol" pitchFamily="18" charset="2"/>
              </a:rPr>
              <a:t>X Weak Bosons</a:t>
            </a:r>
            <a:r>
              <a:rPr lang="en-US" altLang="en-US" sz="2400" i="1" dirty="0" smtClean="0"/>
              <a:t> </a:t>
            </a:r>
            <a:endParaRPr lang="en-US" altLang="en-US" sz="2400" i="1" dirty="0" smtClean="0">
              <a:sym typeface="Symbol" pitchFamily="18" charset="2"/>
            </a:endParaRPr>
          </a:p>
          <a:p>
            <a:pPr lvl="1" eaLnBrk="1" hangingPunct="1"/>
            <a:r>
              <a:rPr lang="en-US" altLang="en-US" dirty="0" smtClean="0">
                <a:sym typeface="Symbol" pitchFamily="18" charset="2"/>
              </a:rPr>
              <a:t> Theory of Everything (TOE) T ≥ 10</a:t>
            </a:r>
            <a:r>
              <a:rPr lang="en-US" altLang="en-US" baseline="30000" dirty="0" smtClean="0">
                <a:sym typeface="Symbol" pitchFamily="18" charset="2"/>
              </a:rPr>
              <a:t>35</a:t>
            </a:r>
            <a:r>
              <a:rPr lang="en-US" altLang="en-US" dirty="0" smtClean="0">
                <a:sym typeface="Symbol" pitchFamily="18" charset="2"/>
              </a:rPr>
              <a:t>K</a:t>
            </a:r>
          </a:p>
          <a:p>
            <a:pPr lvl="1" eaLnBrk="1" hangingPunct="1">
              <a:buFont typeface="Webdings" pitchFamily="18" charset="2"/>
              <a:buNone/>
            </a:pPr>
            <a:r>
              <a:rPr lang="en-US" altLang="en-US" dirty="0" smtClean="0">
                <a:sym typeface="Symbol" pitchFamily="18" charset="2"/>
              </a:rPr>
              <a:t>                                    or Supersymmetry</a:t>
            </a:r>
          </a:p>
          <a:p>
            <a:pPr lvl="2" eaLnBrk="1" hangingPunct="1"/>
            <a:r>
              <a:rPr lang="en-US" altLang="en-US" dirty="0" smtClean="0">
                <a:sym typeface="Symbol" pitchFamily="18" charset="2"/>
              </a:rPr>
              <a:t> Gravity joins GUTs … </a:t>
            </a:r>
          </a:p>
          <a:p>
            <a:pPr lvl="2" eaLnBrk="1" hangingPunct="1">
              <a:buFont typeface="Wingdings 2" pitchFamily="18" charset="2"/>
              <a:buNone/>
            </a:pPr>
            <a:r>
              <a:rPr lang="en-US" altLang="en-US" dirty="0" smtClean="0">
                <a:sym typeface="Symbol" pitchFamily="18" charset="2"/>
              </a:rPr>
              <a:t>                                 Not yet demonstrated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44" name="Line 16"/>
          <p:cNvSpPr>
            <a:spLocks noChangeShapeType="1"/>
          </p:cNvSpPr>
          <p:nvPr/>
        </p:nvSpPr>
        <p:spPr bwMode="auto">
          <a:xfrm>
            <a:off x="7693025" y="5038725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50" name="Line 22"/>
          <p:cNvSpPr>
            <a:spLocks noChangeShapeType="1"/>
          </p:cNvSpPr>
          <p:nvPr/>
        </p:nvSpPr>
        <p:spPr bwMode="auto">
          <a:xfrm>
            <a:off x="8678863" y="5038725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45" name="Line 17"/>
          <p:cNvSpPr>
            <a:spLocks noChangeShapeType="1"/>
          </p:cNvSpPr>
          <p:nvPr/>
        </p:nvSpPr>
        <p:spPr bwMode="auto">
          <a:xfrm rot="5400000">
            <a:off x="6800057" y="4344193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46" name="Line 18"/>
          <p:cNvSpPr>
            <a:spLocks noChangeShapeType="1"/>
          </p:cNvSpPr>
          <p:nvPr/>
        </p:nvSpPr>
        <p:spPr bwMode="auto">
          <a:xfrm rot="5400000">
            <a:off x="6800057" y="4742656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47" name="Line 19"/>
          <p:cNvSpPr>
            <a:spLocks noChangeShapeType="1"/>
          </p:cNvSpPr>
          <p:nvPr/>
        </p:nvSpPr>
        <p:spPr bwMode="auto">
          <a:xfrm rot="5400000">
            <a:off x="6800057" y="3545681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48" name="Line 20"/>
          <p:cNvSpPr>
            <a:spLocks noChangeShapeType="1"/>
          </p:cNvSpPr>
          <p:nvPr/>
        </p:nvSpPr>
        <p:spPr bwMode="auto">
          <a:xfrm rot="5400000">
            <a:off x="6800057" y="3147218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49" name="Line 21"/>
          <p:cNvSpPr>
            <a:spLocks noChangeShapeType="1"/>
          </p:cNvSpPr>
          <p:nvPr/>
        </p:nvSpPr>
        <p:spPr bwMode="auto">
          <a:xfrm rot="5400000">
            <a:off x="6800057" y="3944143"/>
            <a:ext cx="0" cy="1825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17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Symmetry</a:t>
            </a:r>
          </a:p>
        </p:txBody>
      </p:sp>
      <p:sp>
        <p:nvSpPr>
          <p:cNvPr id="26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68350"/>
            <a:ext cx="8718550" cy="5919788"/>
          </a:xfrm>
        </p:spPr>
        <p:txBody>
          <a:bodyPr/>
          <a:lstStyle/>
          <a:p>
            <a:pPr marL="236538" indent="-236538"/>
            <a:r>
              <a:rPr lang="en-US" altLang="en-US" sz="3600" smtClean="0"/>
              <a:t>Stuff of the Universe</a:t>
            </a:r>
          </a:p>
          <a:p>
            <a:pPr marL="582613" lvl="1" indent="-236538"/>
            <a:r>
              <a:rPr lang="en-US" altLang="en-US" sz="3200" smtClean="0"/>
              <a:t> Matter</a:t>
            </a:r>
          </a:p>
          <a:p>
            <a:pPr marL="582613" lvl="1" indent="-236538"/>
            <a:r>
              <a:rPr lang="en-US" altLang="en-US" sz="3200" smtClean="0"/>
              <a:t> Energy</a:t>
            </a:r>
          </a:p>
          <a:p>
            <a:pPr marL="582613" lvl="1" indent="-236538"/>
            <a:endParaRPr lang="en-US" altLang="en-US" sz="3200" smtClean="0"/>
          </a:p>
          <a:p>
            <a:pPr marL="582613" lvl="1" indent="-236538"/>
            <a:endParaRPr lang="en-US" altLang="en-US" sz="3200" smtClean="0"/>
          </a:p>
          <a:p>
            <a:pPr marL="582613" lvl="1" indent="-236538"/>
            <a:r>
              <a:rPr lang="en-US" altLang="en-US" sz="3200" smtClean="0"/>
              <a:t> Space</a:t>
            </a:r>
          </a:p>
          <a:p>
            <a:pPr marL="582613" lvl="1" indent="-236538"/>
            <a:r>
              <a:rPr lang="en-US" altLang="en-US" sz="3200" smtClean="0"/>
              <a:t> Time</a:t>
            </a:r>
          </a:p>
        </p:txBody>
      </p:sp>
      <p:sp>
        <p:nvSpPr>
          <p:cNvPr id="17419" name="AutoShape 5"/>
          <p:cNvSpPr>
            <a:spLocks/>
          </p:cNvSpPr>
          <p:nvPr/>
        </p:nvSpPr>
        <p:spPr bwMode="auto">
          <a:xfrm>
            <a:off x="2555875" y="1617663"/>
            <a:ext cx="109538" cy="1025525"/>
          </a:xfrm>
          <a:prstGeom prst="rightBrace">
            <a:avLst>
              <a:gd name="adj1" fmla="val 78019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charset="0"/>
              <a:cs typeface="Arial" charset="0"/>
            </a:endParaRPr>
          </a:p>
        </p:txBody>
      </p:sp>
      <p:sp>
        <p:nvSpPr>
          <p:cNvPr id="17420" name="Text Box 6"/>
          <p:cNvSpPr txBox="1">
            <a:spLocks noChangeArrowheads="1"/>
          </p:cNvSpPr>
          <p:nvPr/>
        </p:nvSpPr>
        <p:spPr bwMode="auto">
          <a:xfrm>
            <a:off x="2647950" y="1446213"/>
            <a:ext cx="5973763" cy="1373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charset="0"/>
              </a:rPr>
              <a:t>Different forms of the same “stuff” matter-energy related by E = mc</a:t>
            </a:r>
            <a:r>
              <a:rPr lang="en-US" altLang="en-US" sz="2800" baseline="30000">
                <a:cs typeface="Arial" charset="0"/>
              </a:rPr>
              <a:t>2</a:t>
            </a:r>
            <a:endParaRPr lang="en-US" altLang="en-US" sz="2800">
              <a:cs typeface="Arial" charset="0"/>
            </a:endParaRPr>
          </a:p>
        </p:txBody>
      </p:sp>
      <p:sp>
        <p:nvSpPr>
          <p:cNvPr id="17421" name="Text Box 7"/>
          <p:cNvSpPr txBox="1">
            <a:spLocks noChangeArrowheads="1"/>
          </p:cNvSpPr>
          <p:nvPr/>
        </p:nvSpPr>
        <p:spPr bwMode="auto">
          <a:xfrm>
            <a:off x="2609850" y="3330575"/>
            <a:ext cx="2994025" cy="22272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charset="0"/>
              </a:rPr>
              <a:t>Both constructs of this universe providing “grid” where matter &amp; energy interact</a:t>
            </a:r>
          </a:p>
        </p:txBody>
      </p:sp>
      <p:sp>
        <p:nvSpPr>
          <p:cNvPr id="17422" name="AutoShape 8"/>
          <p:cNvSpPr>
            <a:spLocks/>
          </p:cNvSpPr>
          <p:nvPr/>
        </p:nvSpPr>
        <p:spPr bwMode="auto">
          <a:xfrm>
            <a:off x="2392363" y="3927475"/>
            <a:ext cx="109537" cy="1025525"/>
          </a:xfrm>
          <a:prstGeom prst="rightBrace">
            <a:avLst>
              <a:gd name="adj1" fmla="val 78020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charset="0"/>
              <a:cs typeface="Arial" charset="0"/>
            </a:endParaRPr>
          </a:p>
        </p:txBody>
      </p:sp>
      <p:sp>
        <p:nvSpPr>
          <p:cNvPr id="816137" name="Line 9"/>
          <p:cNvSpPr>
            <a:spLocks noChangeShapeType="1"/>
          </p:cNvSpPr>
          <p:nvPr/>
        </p:nvSpPr>
        <p:spPr bwMode="auto">
          <a:xfrm flipH="1">
            <a:off x="6708775" y="3152775"/>
            <a:ext cx="0" cy="20812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81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38" name="Line 10"/>
          <p:cNvSpPr>
            <a:spLocks noChangeShapeType="1"/>
          </p:cNvSpPr>
          <p:nvPr/>
        </p:nvSpPr>
        <p:spPr bwMode="auto">
          <a:xfrm rot="5400000" flipH="1">
            <a:off x="7744619" y="4193382"/>
            <a:ext cx="0" cy="20812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41" name="Text Box 13"/>
          <p:cNvSpPr txBox="1">
            <a:spLocks noChangeArrowheads="1"/>
          </p:cNvSpPr>
          <p:nvPr/>
        </p:nvSpPr>
        <p:spPr bwMode="auto">
          <a:xfrm>
            <a:off x="6575425" y="2814638"/>
            <a:ext cx="1793875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Space ~meters</a:t>
            </a:r>
          </a:p>
        </p:txBody>
      </p:sp>
      <p:sp>
        <p:nvSpPr>
          <p:cNvPr id="816142" name="Text Box 14"/>
          <p:cNvSpPr txBox="1">
            <a:spLocks noChangeArrowheads="1"/>
          </p:cNvSpPr>
          <p:nvPr/>
        </p:nvSpPr>
        <p:spPr bwMode="auto">
          <a:xfrm>
            <a:off x="5303838" y="6424613"/>
            <a:ext cx="1793875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Space ~meters</a:t>
            </a:r>
          </a:p>
        </p:txBody>
      </p:sp>
      <p:sp>
        <p:nvSpPr>
          <p:cNvPr id="816143" name="Text Box 15"/>
          <p:cNvSpPr txBox="1">
            <a:spLocks noChangeArrowheads="1"/>
          </p:cNvSpPr>
          <p:nvPr/>
        </p:nvSpPr>
        <p:spPr bwMode="auto">
          <a:xfrm>
            <a:off x="7202488" y="5194300"/>
            <a:ext cx="1793875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time ~seconds</a:t>
            </a:r>
          </a:p>
        </p:txBody>
      </p:sp>
      <p:sp>
        <p:nvSpPr>
          <p:cNvPr id="816151" name="Line 23"/>
          <p:cNvSpPr>
            <a:spLocks noChangeShapeType="1"/>
          </p:cNvSpPr>
          <p:nvPr/>
        </p:nvSpPr>
        <p:spPr bwMode="auto">
          <a:xfrm rot="16200000" flipV="1">
            <a:off x="6288882" y="5650706"/>
            <a:ext cx="0" cy="141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52" name="Line 24"/>
          <p:cNvSpPr>
            <a:spLocks noChangeShapeType="1"/>
          </p:cNvSpPr>
          <p:nvPr/>
        </p:nvSpPr>
        <p:spPr bwMode="auto">
          <a:xfrm rot="16200000" flipV="1">
            <a:off x="6525419" y="5414169"/>
            <a:ext cx="0" cy="141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53" name="Line 25"/>
          <p:cNvSpPr>
            <a:spLocks noChangeShapeType="1"/>
          </p:cNvSpPr>
          <p:nvPr/>
        </p:nvSpPr>
        <p:spPr bwMode="auto">
          <a:xfrm rot="16200000" flipV="1">
            <a:off x="5811044" y="6128544"/>
            <a:ext cx="0" cy="141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54" name="Line 26"/>
          <p:cNvSpPr>
            <a:spLocks noChangeShapeType="1"/>
          </p:cNvSpPr>
          <p:nvPr/>
        </p:nvSpPr>
        <p:spPr bwMode="auto">
          <a:xfrm rot="16200000" flipV="1">
            <a:off x="5574507" y="6365081"/>
            <a:ext cx="0" cy="1412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55" name="Line 27"/>
          <p:cNvSpPr>
            <a:spLocks noChangeShapeType="1"/>
          </p:cNvSpPr>
          <p:nvPr/>
        </p:nvSpPr>
        <p:spPr bwMode="auto">
          <a:xfrm rot="16200000" flipV="1">
            <a:off x="6049169" y="5890419"/>
            <a:ext cx="0" cy="1412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56" name="Line 28"/>
          <p:cNvSpPr>
            <a:spLocks noChangeShapeType="1"/>
          </p:cNvSpPr>
          <p:nvPr/>
        </p:nvSpPr>
        <p:spPr bwMode="auto">
          <a:xfrm rot="2700000" flipH="1" flipV="1">
            <a:off x="6094413" y="4972050"/>
            <a:ext cx="0" cy="17557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25400" dir="108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sz="1600">
              <a:cs typeface="Arial" charset="0"/>
            </a:endParaRPr>
          </a:p>
        </p:txBody>
      </p:sp>
      <p:sp>
        <p:nvSpPr>
          <p:cNvPr id="816158" name="AutoShape 30"/>
          <p:cNvSpPr>
            <a:spLocks/>
          </p:cNvSpPr>
          <p:nvPr/>
        </p:nvSpPr>
        <p:spPr bwMode="auto">
          <a:xfrm>
            <a:off x="6948488" y="3243263"/>
            <a:ext cx="100012" cy="400050"/>
          </a:xfrm>
          <a:prstGeom prst="rightBrace">
            <a:avLst>
              <a:gd name="adj1" fmla="val 33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charset="0"/>
              <a:cs typeface="Arial" charset="0"/>
            </a:endParaRPr>
          </a:p>
        </p:txBody>
      </p:sp>
      <p:sp>
        <p:nvSpPr>
          <p:cNvPr id="816159" name="AutoShape 31"/>
          <p:cNvSpPr>
            <a:spLocks/>
          </p:cNvSpPr>
          <p:nvPr/>
        </p:nvSpPr>
        <p:spPr bwMode="auto">
          <a:xfrm rot="-5400000">
            <a:off x="8148638" y="4491037"/>
            <a:ext cx="76200" cy="981075"/>
          </a:xfrm>
          <a:prstGeom prst="rightBrace">
            <a:avLst>
              <a:gd name="adj1" fmla="val 107292"/>
              <a:gd name="adj2" fmla="val 49676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charset="0"/>
              <a:cs typeface="Arial" charset="0"/>
            </a:endParaRPr>
          </a:p>
        </p:txBody>
      </p:sp>
      <p:graphicFrame>
        <p:nvGraphicFramePr>
          <p:cNvPr id="81616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6652872"/>
              </p:ext>
            </p:extLst>
          </p:nvPr>
        </p:nvGraphicFramePr>
        <p:xfrm>
          <a:off x="7267575" y="3721100"/>
          <a:ext cx="170973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3" imgW="1041120" imgH="419040" progId="Equation.DSMT4">
                  <p:embed/>
                </p:oleObj>
              </mc:Choice>
              <mc:Fallback>
                <p:oleObj name="Equation" r:id="rId3" imgW="10411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67575" y="3721100"/>
                        <a:ext cx="170973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6162" name="Text Box 34"/>
          <p:cNvSpPr txBox="1">
            <a:spLocks noChangeArrowheads="1"/>
          </p:cNvSpPr>
          <p:nvPr/>
        </p:nvSpPr>
        <p:spPr bwMode="auto">
          <a:xfrm>
            <a:off x="7005638" y="3255963"/>
            <a:ext cx="544512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1 m</a:t>
            </a:r>
          </a:p>
        </p:txBody>
      </p:sp>
      <p:sp>
        <p:nvSpPr>
          <p:cNvPr id="816163" name="Text Box 35"/>
          <p:cNvSpPr txBox="1">
            <a:spLocks noChangeArrowheads="1"/>
          </p:cNvSpPr>
          <p:nvPr/>
        </p:nvSpPr>
        <p:spPr bwMode="auto">
          <a:xfrm>
            <a:off x="7926388" y="4583113"/>
            <a:ext cx="544512" cy="3667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>
                <a:cs typeface="Arial" charset="0"/>
              </a:rPr>
              <a:t>1 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6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16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1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81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81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81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81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1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16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16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81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5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81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81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6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50" fill="hold"/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81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50" fill="hold"/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81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16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16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816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8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81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70" decel="100000"/>
                                        <p:tgtEl>
                                          <p:spTgt spid="816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770" decel="100000"/>
                                        <p:tgtEl>
                                          <p:spTgt spid="81615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9" dur="770" fill="hold"/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1" dur="770" fill="hold"/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16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16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770" decel="100000"/>
                                        <p:tgtEl>
                                          <p:spTgt spid="816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770" decel="100000"/>
                                        <p:tgtEl>
                                          <p:spTgt spid="81615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7" dur="770" fill="hold"/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16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816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616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616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6144" grpId="0" animBg="1"/>
      <p:bldP spid="816150" grpId="0" animBg="1"/>
      <p:bldP spid="816145" grpId="0" animBg="1"/>
      <p:bldP spid="816146" grpId="0" animBg="1"/>
      <p:bldP spid="816147" grpId="0" animBg="1"/>
      <p:bldP spid="816148" grpId="0" animBg="1"/>
      <p:bldP spid="816149" grpId="0" animBg="1"/>
      <p:bldP spid="816137" grpId="0" animBg="1"/>
      <p:bldP spid="816138" grpId="0" animBg="1"/>
      <p:bldP spid="816141" grpId="0"/>
      <p:bldP spid="816142" grpId="0"/>
      <p:bldP spid="816143" grpId="0"/>
      <p:bldP spid="816151" grpId="0" animBg="1"/>
      <p:bldP spid="816152" grpId="0" animBg="1"/>
      <p:bldP spid="816153" grpId="0" animBg="1"/>
      <p:bldP spid="816154" grpId="0" animBg="1"/>
      <p:bldP spid="816155" grpId="0" animBg="1"/>
      <p:bldP spid="816156" grpId="0" animBg="1"/>
      <p:bldP spid="816158" grpId="0" animBg="1"/>
      <p:bldP spid="816159" grpId="0" animBg="1"/>
      <p:bldP spid="816162" grpId="0"/>
      <p:bldP spid="81616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Symmetry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06413"/>
            <a:ext cx="8718550" cy="5919787"/>
          </a:xfrm>
        </p:spPr>
        <p:txBody>
          <a:bodyPr/>
          <a:lstStyle/>
          <a:p>
            <a:pPr marL="236538" indent="-236538" eaLnBrk="1" hangingPunct="1"/>
            <a:r>
              <a:rPr lang="en-US" altLang="en-US" sz="3600" smtClean="0"/>
              <a:t>Big Bang</a:t>
            </a:r>
          </a:p>
          <a:p>
            <a:pPr marL="574675" lvl="1" indent="-223838" eaLnBrk="1" hangingPunct="1"/>
            <a:r>
              <a:rPr lang="en-US" altLang="en-US" sz="3200" smtClean="0"/>
              <a:t> All forces united – complete symmetry</a:t>
            </a:r>
          </a:p>
          <a:p>
            <a:pPr marL="574675" lvl="1" indent="-223838" eaLnBrk="1" hangingPunct="1"/>
            <a:r>
              <a:rPr lang="en-US" altLang="en-US" sz="3200" smtClean="0"/>
              <a:t> Quantum Foam </a:t>
            </a:r>
            <a:r>
              <a:rPr lang="en-US" altLang="en-US" sz="2400" smtClean="0"/>
              <a:t>(may exist in black holes)</a:t>
            </a:r>
          </a:p>
          <a:p>
            <a:pPr marL="1031875" lvl="2" indent="-234950" eaLnBrk="1" hangingPunct="1"/>
            <a:r>
              <a:rPr lang="en-US" altLang="en-US" sz="2800" smtClean="0"/>
              <a:t> Spacetime &amp; matter/energy indistinguishable</a:t>
            </a:r>
          </a:p>
          <a:p>
            <a:pPr marL="574675" lvl="1" indent="-223838" eaLnBrk="1" hangingPunct="1"/>
            <a:r>
              <a:rPr lang="en-US" altLang="en-US" sz="3200" smtClean="0"/>
              <a:t> Extremely hot, dense &amp; small</a:t>
            </a:r>
          </a:p>
          <a:p>
            <a:pPr marL="1031875" lvl="2" indent="-234950" eaLnBrk="1" hangingPunct="1"/>
            <a:r>
              <a:rPr lang="en-US" altLang="en-US" sz="2800" smtClean="0"/>
              <a:t> Energy and matter interchange</a:t>
            </a:r>
          </a:p>
          <a:p>
            <a:pPr marL="1031875" lvl="2" indent="-234950" eaLnBrk="1" hangingPunct="1"/>
            <a:r>
              <a:rPr lang="en-US" altLang="en-US" sz="2800" smtClean="0"/>
              <a:t> “sea” of photons &amp; particles</a:t>
            </a:r>
          </a:p>
          <a:p>
            <a:pPr marL="574675" lvl="1" indent="-223838" eaLnBrk="1" hangingPunct="1"/>
            <a:r>
              <a:rPr lang="en-US" altLang="en-US" sz="3200" smtClean="0"/>
              <a:t> Expansion &amp; Cooling</a:t>
            </a:r>
          </a:p>
          <a:p>
            <a:pPr marL="1031875" lvl="2" indent="-234950" eaLnBrk="1" hangingPunct="1"/>
            <a:r>
              <a:rPr lang="en-US" altLang="en-US" sz="2800" smtClean="0"/>
              <a:t> Breaks symmetry among forces</a:t>
            </a:r>
          </a:p>
          <a:p>
            <a:pPr marL="1031875" lvl="2" indent="-234950" eaLnBrk="1" hangingPunct="1"/>
            <a:r>
              <a:rPr lang="en-US" altLang="en-US" sz="2800" smtClean="0"/>
              <a:t> Reduces energy of photons &amp; particles</a:t>
            </a:r>
          </a:p>
        </p:txBody>
      </p:sp>
      <p:pic>
        <p:nvPicPr>
          <p:cNvPr id="16388" name="Picture 4" descr="EnergyToMa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2652713"/>
            <a:ext cx="235108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Symmetry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768350"/>
            <a:ext cx="8718550" cy="5919788"/>
          </a:xfrm>
        </p:spPr>
        <p:txBody>
          <a:bodyPr/>
          <a:lstStyle/>
          <a:p>
            <a:pPr marL="236538" indent="-236538"/>
            <a:r>
              <a:rPr lang="en-US" altLang="en-US" sz="3600" smtClean="0"/>
              <a:t>Stuff of the Universe</a:t>
            </a:r>
          </a:p>
          <a:p>
            <a:pPr marL="636588" lvl="1" indent="-236538"/>
            <a:r>
              <a:rPr lang="en-US" altLang="en-US" sz="3200" smtClean="0"/>
              <a:t> Matter</a:t>
            </a:r>
          </a:p>
          <a:p>
            <a:pPr marL="636588" lvl="1" indent="-236538"/>
            <a:r>
              <a:rPr lang="en-US" altLang="en-US" sz="3200" smtClean="0"/>
              <a:t> Energy</a:t>
            </a:r>
          </a:p>
          <a:p>
            <a:pPr marL="636588" lvl="1" indent="-236538"/>
            <a:endParaRPr lang="en-US" altLang="en-US" sz="3200" smtClean="0"/>
          </a:p>
          <a:p>
            <a:pPr marL="636588" lvl="1" indent="-236538"/>
            <a:endParaRPr lang="en-US" altLang="en-US" sz="3200" smtClean="0"/>
          </a:p>
          <a:p>
            <a:pPr marL="636588" lvl="1" indent="-236538"/>
            <a:r>
              <a:rPr lang="en-US" altLang="en-US" sz="3200" smtClean="0"/>
              <a:t> Space</a:t>
            </a:r>
          </a:p>
          <a:p>
            <a:pPr marL="636588" lvl="1" indent="-236538"/>
            <a:r>
              <a:rPr lang="en-US" altLang="en-US" sz="3200" smtClean="0"/>
              <a:t> Time</a:t>
            </a:r>
          </a:p>
        </p:txBody>
      </p:sp>
      <p:sp>
        <p:nvSpPr>
          <p:cNvPr id="18436" name="AutoShape 4"/>
          <p:cNvSpPr>
            <a:spLocks/>
          </p:cNvSpPr>
          <p:nvPr/>
        </p:nvSpPr>
        <p:spPr bwMode="auto">
          <a:xfrm>
            <a:off x="2555875" y="1617663"/>
            <a:ext cx="109538" cy="1025525"/>
          </a:xfrm>
          <a:prstGeom prst="rightBrace">
            <a:avLst>
              <a:gd name="adj1" fmla="val 78019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charset="0"/>
              <a:cs typeface="Arial" charset="0"/>
            </a:endParaRPr>
          </a:p>
        </p:txBody>
      </p:sp>
      <p:sp>
        <p:nvSpPr>
          <p:cNvPr id="18437" name="AutoShape 7"/>
          <p:cNvSpPr>
            <a:spLocks/>
          </p:cNvSpPr>
          <p:nvPr/>
        </p:nvSpPr>
        <p:spPr bwMode="auto">
          <a:xfrm>
            <a:off x="2392363" y="3927475"/>
            <a:ext cx="109537" cy="1025525"/>
          </a:xfrm>
          <a:prstGeom prst="rightBrace">
            <a:avLst>
              <a:gd name="adj1" fmla="val 78020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charset="0"/>
              <a:cs typeface="Arial" charset="0"/>
            </a:endParaRPr>
          </a:p>
        </p:txBody>
      </p:sp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3179763" y="2703513"/>
            <a:ext cx="4395787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cs typeface="Arial" charset="0"/>
              </a:rPr>
              <a:t>All the same stuff …                “Quantum Foam”</a:t>
            </a:r>
          </a:p>
        </p:txBody>
      </p:sp>
      <p:sp>
        <p:nvSpPr>
          <p:cNvPr id="819209" name="AutoShape 9"/>
          <p:cNvSpPr>
            <a:spLocks/>
          </p:cNvSpPr>
          <p:nvPr/>
        </p:nvSpPr>
        <p:spPr bwMode="auto">
          <a:xfrm>
            <a:off x="2738438" y="1565275"/>
            <a:ext cx="455612" cy="3357563"/>
          </a:xfrm>
          <a:prstGeom prst="rightBrace">
            <a:avLst>
              <a:gd name="adj1" fmla="val 61411"/>
              <a:gd name="adj2" fmla="val 50000"/>
            </a:avLst>
          </a:prstGeom>
          <a:noFill/>
          <a:ln w="44450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latin typeface="Arial" charset="0"/>
              <a:cs typeface="Arial" charset="0"/>
            </a:endParaRPr>
          </a:p>
        </p:txBody>
      </p:sp>
      <p:sp>
        <p:nvSpPr>
          <p:cNvPr id="819210" name="Text Box 10"/>
          <p:cNvSpPr txBox="1">
            <a:spLocks noChangeArrowheads="1"/>
          </p:cNvSpPr>
          <p:nvPr/>
        </p:nvSpPr>
        <p:spPr bwMode="auto">
          <a:xfrm>
            <a:off x="0" y="5156200"/>
            <a:ext cx="91440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charset="0"/>
              </a:rPr>
              <a:t>Same as stuff in centers of black holes …</a:t>
            </a:r>
          </a:p>
        </p:txBody>
      </p:sp>
      <p:sp>
        <p:nvSpPr>
          <p:cNvPr id="819211" name="Text Box 11"/>
          <p:cNvSpPr txBox="1">
            <a:spLocks noChangeArrowheads="1"/>
          </p:cNvSpPr>
          <p:nvPr/>
        </p:nvSpPr>
        <p:spPr bwMode="auto">
          <a:xfrm>
            <a:off x="0" y="5700713"/>
            <a:ext cx="91440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cs typeface="Arial" charset="0"/>
              </a:rPr>
              <a:t>We don’t yet know its physics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1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19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08" grpId="0"/>
      <p:bldP spid="819209" grpId="0" animBg="1"/>
      <p:bldP spid="819210" grpId="0"/>
      <p:bldP spid="8192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004120"/>
            <a:ext cx="8683625" cy="2222159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 Planck Era 0s to 10</a:t>
            </a:r>
            <a:r>
              <a:rPr lang="en-US" altLang="en-US" sz="4000" baseline="30000" dirty="0" smtClean="0"/>
              <a:t>-43</a:t>
            </a:r>
            <a:r>
              <a:rPr lang="en-US" altLang="en-US" sz="4000" dirty="0" smtClean="0"/>
              <a:t>s</a:t>
            </a:r>
          </a:p>
          <a:p>
            <a:pPr lvl="1" eaLnBrk="1" hangingPunct="1"/>
            <a:r>
              <a:rPr lang="en-US" altLang="en-US" sz="3200" dirty="0"/>
              <a:t> </a:t>
            </a:r>
            <a:r>
              <a:rPr lang="en-US" altLang="en-US" sz="3200" dirty="0" smtClean="0"/>
              <a:t>Supersymmetry … Quantum Foam</a:t>
            </a: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History of the Universe</a:t>
            </a:r>
          </a:p>
        </p:txBody>
      </p:sp>
      <p:pic>
        <p:nvPicPr>
          <p:cNvPr id="14" name="Picture 6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80931" r="58195" b="10397"/>
          <a:stretch>
            <a:fillRect/>
          </a:stretch>
        </p:blipFill>
        <p:spPr bwMode="auto">
          <a:xfrm>
            <a:off x="4824413" y="6124575"/>
            <a:ext cx="43195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26544" y="2501661"/>
            <a:ext cx="7090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000" dirty="0" smtClean="0"/>
              <a:t>The first “tick” of the cosmic clock.                          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026544" y="3918344"/>
            <a:ext cx="70909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4000" dirty="0" smtClean="0"/>
              <a:t>… the time it took God to say “Let there be light.”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12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75444" y="2357230"/>
            <a:ext cx="8683625" cy="2943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600" kern="0" dirty="0" smtClean="0"/>
              <a:t> GUTs 10</a:t>
            </a:r>
            <a:r>
              <a:rPr lang="en-US" altLang="en-US" sz="3600" kern="0" baseline="30000" dirty="0" smtClean="0"/>
              <a:t>-43</a:t>
            </a:r>
            <a:r>
              <a:rPr lang="en-US" altLang="en-US" sz="3600" kern="0" dirty="0" smtClean="0"/>
              <a:t> to 10</a:t>
            </a:r>
            <a:r>
              <a:rPr lang="en-US" altLang="en-US" sz="3600" kern="0" baseline="30000" dirty="0" smtClean="0"/>
              <a:t>-38</a:t>
            </a:r>
            <a:r>
              <a:rPr lang="en-US" altLang="en-US" sz="3600" kern="0" dirty="0" smtClean="0"/>
              <a:t>s, R &lt; 10</a:t>
            </a:r>
            <a:r>
              <a:rPr lang="en-US" altLang="en-US" sz="3600" kern="0" baseline="30000" dirty="0" smtClean="0"/>
              <a:t>-34</a:t>
            </a:r>
            <a:r>
              <a:rPr lang="en-US" altLang="en-US" sz="3600" kern="0" dirty="0" smtClean="0"/>
              <a:t>m</a:t>
            </a:r>
          </a:p>
          <a:p>
            <a:pPr lvl="1" eaLnBrk="1" hangingPunct="1"/>
            <a:r>
              <a:rPr lang="en-US" altLang="en-US" sz="3200" kern="0" dirty="0" smtClean="0"/>
              <a:t> EM, Strong, Weak Forces United</a:t>
            </a:r>
          </a:p>
          <a:p>
            <a:pPr lvl="1" eaLnBrk="1" hangingPunct="1"/>
            <a:r>
              <a:rPr lang="en-US" altLang="en-US" sz="3200" kern="0" dirty="0" smtClean="0"/>
              <a:t> Quarks, leptons arise &amp; annihilate</a:t>
            </a:r>
          </a:p>
          <a:p>
            <a:pPr lvl="2" eaLnBrk="1" hangingPunct="1"/>
            <a:r>
              <a:rPr lang="en-US" altLang="en-US" sz="2800" kern="0" dirty="0" smtClean="0"/>
              <a:t> Sea of particles &amp; energy</a:t>
            </a:r>
          </a:p>
          <a:p>
            <a:pPr lvl="2" eaLnBrk="1" hangingPunct="1"/>
            <a:r>
              <a:rPr lang="en-US" altLang="en-US" sz="2800" kern="0" dirty="0" smtClean="0"/>
              <a:t> Universe smaller than atomic nucleus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1004120"/>
            <a:ext cx="8683625" cy="2222159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 Planck Era 0s to 10</a:t>
            </a:r>
            <a:r>
              <a:rPr lang="en-US" altLang="en-US" sz="4000" baseline="30000" dirty="0" smtClean="0"/>
              <a:t>-43</a:t>
            </a:r>
            <a:r>
              <a:rPr lang="en-US" altLang="en-US" sz="4000" dirty="0" smtClean="0"/>
              <a:t>s</a:t>
            </a:r>
          </a:p>
          <a:p>
            <a:pPr lvl="1" eaLnBrk="1" hangingPunct="1"/>
            <a:r>
              <a:rPr lang="en-US" altLang="en-US" sz="3200" dirty="0"/>
              <a:t> </a:t>
            </a:r>
            <a:r>
              <a:rPr lang="en-US" altLang="en-US" sz="3200" dirty="0" smtClean="0"/>
              <a:t>Supersymmetry … Quantum Foam</a:t>
            </a: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History of the Universe</a:t>
            </a:r>
          </a:p>
        </p:txBody>
      </p:sp>
      <p:pic>
        <p:nvPicPr>
          <p:cNvPr id="12" name="Picture 4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518" r="58195" b="10399"/>
          <a:stretch>
            <a:fillRect/>
          </a:stretch>
        </p:blipFill>
        <p:spPr bwMode="auto">
          <a:xfrm>
            <a:off x="4824413" y="5497513"/>
            <a:ext cx="43195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80931" r="58195" b="10397"/>
          <a:stretch>
            <a:fillRect/>
          </a:stretch>
        </p:blipFill>
        <p:spPr bwMode="auto">
          <a:xfrm>
            <a:off x="4824413" y="6124575"/>
            <a:ext cx="43195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2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dirty="0" smtClean="0"/>
              <a:t>Physics Says: In the Beginning …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1141413"/>
            <a:ext cx="8683625" cy="2425700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 At t = 0 seconds</a:t>
            </a:r>
          </a:p>
          <a:p>
            <a:pPr lvl="1" eaLnBrk="1" hangingPunct="1"/>
            <a:r>
              <a:rPr lang="en-US" altLang="en-US" smtClean="0"/>
              <a:t> Time began</a:t>
            </a:r>
          </a:p>
          <a:p>
            <a:pPr lvl="1" eaLnBrk="1" hangingPunct="1"/>
            <a:r>
              <a:rPr lang="en-US" altLang="en-US" smtClean="0"/>
              <a:t> Space began</a:t>
            </a:r>
          </a:p>
          <a:p>
            <a:pPr lvl="1" eaLnBrk="1" hangingPunct="1"/>
            <a:r>
              <a:rPr lang="en-US" altLang="en-US" smtClean="0"/>
              <a:t> Universe began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227013" y="3759200"/>
            <a:ext cx="8713787" cy="2278063"/>
          </a:xfrm>
          <a:prstGeom prst="rect">
            <a:avLst/>
          </a:prstGeom>
          <a:noFill/>
          <a:ln>
            <a:noFill/>
          </a:ln>
          <a:effectLst>
            <a:outerShdw dist="2540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/>
              <a:t> What DO we know? </a:t>
            </a:r>
          </a:p>
          <a:p>
            <a:pPr lvl="1" eaLnBrk="1" hangingPunct="1"/>
            <a:r>
              <a:rPr lang="en-US" altLang="en-US"/>
              <a:t> All galaxies are moving away from us</a:t>
            </a:r>
          </a:p>
          <a:p>
            <a:pPr lvl="1" eaLnBrk="1" hangingPunct="1"/>
            <a:r>
              <a:rPr lang="en-US" altLang="en-US"/>
              <a:t> More distant galaxies moving away faster</a:t>
            </a:r>
          </a:p>
          <a:p>
            <a:pPr lvl="1" eaLnBrk="1" hangingPunct="1"/>
            <a:r>
              <a:rPr lang="en-US" altLang="en-US"/>
              <a:t> Entire universe glows in microwaves</a:t>
            </a:r>
          </a:p>
        </p:txBody>
      </p:sp>
      <p:sp>
        <p:nvSpPr>
          <p:cNvPr id="70661" name="WordArt 5"/>
          <p:cNvSpPr>
            <a:spLocks noChangeArrowheads="1" noChangeShapeType="1" noTextEdit="1"/>
          </p:cNvSpPr>
          <p:nvPr/>
        </p:nvSpPr>
        <p:spPr bwMode="auto">
          <a:xfrm>
            <a:off x="4200525" y="1103313"/>
            <a:ext cx="4611688" cy="12477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>
              <a:buFont typeface="Times New Roman" pitchFamily="18" charset="0"/>
              <a:buNone/>
            </a:pPr>
            <a:r>
              <a:rPr lang="en-US" sz="3200" kern="10">
                <a:ln w="31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FFFF00">
                      <a:alpha val="70000"/>
                    </a:srgbClr>
                  </a:outerShdw>
                </a:effectLst>
                <a:latin typeface="Comic Sans MS"/>
              </a:rPr>
              <a:t>What Started It?</a:t>
            </a:r>
          </a:p>
        </p:txBody>
      </p:sp>
      <p:sp>
        <p:nvSpPr>
          <p:cNvPr id="70662" name="WordArt 6"/>
          <p:cNvSpPr>
            <a:spLocks noChangeArrowheads="1" noChangeShapeType="1" noTextEdit="1"/>
          </p:cNvSpPr>
          <p:nvPr/>
        </p:nvSpPr>
        <p:spPr bwMode="auto">
          <a:xfrm>
            <a:off x="4540250" y="2519363"/>
            <a:ext cx="3763963" cy="101917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>
              <a:buFont typeface="Times New Roman" pitchFamily="18" charset="0"/>
              <a:buNone/>
            </a:pPr>
            <a:r>
              <a:rPr lang="en-US" sz="3200" kern="10">
                <a:ln w="317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FFFF00">
                      <a:alpha val="70000"/>
                    </a:srgbClr>
                  </a:outerShdw>
                </a:effectLst>
                <a:latin typeface="Comic Sans MS"/>
              </a:rPr>
              <a:t>We Don't Know!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61" grpId="0" animBg="1"/>
      <p:bldP spid="706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76213" y="744867"/>
            <a:ext cx="8683625" cy="234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¶"/>
            </a:pPr>
            <a:r>
              <a:rPr lang="en-US" altLang="en-US" sz="3200" dirty="0">
                <a:solidFill>
                  <a:srgbClr val="FFFF00"/>
                </a:solidFill>
              </a:rPr>
              <a:t> Inflation ~10</a:t>
            </a:r>
            <a:r>
              <a:rPr lang="en-US" altLang="en-US" sz="3200" baseline="30000" dirty="0">
                <a:solidFill>
                  <a:srgbClr val="FFFF00"/>
                </a:solidFill>
              </a:rPr>
              <a:t>-38</a:t>
            </a:r>
            <a:r>
              <a:rPr lang="en-US" altLang="en-US" sz="3200" dirty="0">
                <a:solidFill>
                  <a:srgbClr val="FFFF00"/>
                </a:solidFill>
              </a:rPr>
              <a:t>s s</a:t>
            </a:r>
            <a:r>
              <a:rPr lang="en-US" altLang="en-US" sz="3200" dirty="0" smtClean="0">
                <a:solidFill>
                  <a:srgbClr val="FFFF00"/>
                </a:solidFill>
              </a:rPr>
              <a:t>ize </a:t>
            </a:r>
            <a:r>
              <a:rPr lang="en-US" altLang="en-US" sz="3200" dirty="0">
                <a:solidFill>
                  <a:srgbClr val="FFFF00"/>
                </a:solidFill>
              </a:rPr>
              <a:t>expands to 3 m</a:t>
            </a:r>
          </a:p>
          <a:p>
            <a:pPr lvl="1" eaLnBrk="1" hangingPunct="1">
              <a:buFont typeface="Webdings" pitchFamily="18" charset="2"/>
              <a:buChar char="þ"/>
            </a:pPr>
            <a:r>
              <a:rPr lang="en-US" altLang="en-US" sz="2800" dirty="0">
                <a:solidFill>
                  <a:srgbClr val="FFFF00"/>
                </a:solidFill>
              </a:rPr>
              <a:t> Due to separation of strong force?</a:t>
            </a:r>
          </a:p>
          <a:p>
            <a:pPr lvl="1" eaLnBrk="1" hangingPunct="1">
              <a:buFont typeface="Webdings" pitchFamily="18" charset="2"/>
              <a:buChar char="þ"/>
            </a:pPr>
            <a:r>
              <a:rPr lang="en-US" altLang="en-US" sz="2800" dirty="0">
                <a:solidFill>
                  <a:srgbClr val="FFFF00"/>
                </a:solidFill>
              </a:rPr>
              <a:t> Universe </a:t>
            </a:r>
            <a:r>
              <a:rPr lang="en-US" altLang="en-US" sz="2800" dirty="0" smtClean="0">
                <a:solidFill>
                  <a:srgbClr val="FFFF00"/>
                </a:solidFill>
              </a:rPr>
              <a:t>gets 10</a:t>
            </a:r>
            <a:r>
              <a:rPr lang="en-US" altLang="en-US" sz="2800" baseline="30000" dirty="0" smtClean="0">
                <a:solidFill>
                  <a:srgbClr val="FFFF00"/>
                </a:solidFill>
              </a:rPr>
              <a:t>70</a:t>
            </a:r>
            <a:r>
              <a:rPr lang="en-US" altLang="en-US" sz="2800" dirty="0" smtClean="0">
                <a:solidFill>
                  <a:srgbClr val="FFFF00"/>
                </a:solidFill>
              </a:rPr>
              <a:t> times larger very rapidly</a:t>
            </a:r>
            <a:endParaRPr lang="en-US" altLang="en-US" sz="2800" dirty="0">
              <a:solidFill>
                <a:srgbClr val="FFFF00"/>
              </a:solidFill>
            </a:endParaRPr>
          </a:p>
          <a:p>
            <a:pPr lvl="1" eaLnBrk="1" hangingPunct="1">
              <a:buFont typeface="Webdings" pitchFamily="18" charset="2"/>
              <a:buChar char="þ"/>
            </a:pPr>
            <a:r>
              <a:rPr lang="en-US" altLang="en-US" sz="2800" dirty="0">
                <a:solidFill>
                  <a:srgbClr val="FFFF00"/>
                </a:solidFill>
              </a:rPr>
              <a:t> Temperature same everywhere</a:t>
            </a:r>
          </a:p>
          <a:p>
            <a:pPr eaLnBrk="1" hangingPunct="1">
              <a:buFont typeface="Wingdings" pitchFamily="2" charset="2"/>
              <a:buChar char="¶"/>
            </a:pPr>
            <a:endParaRPr lang="en-US" altLang="en-US" sz="3600" dirty="0">
              <a:solidFill>
                <a:srgbClr val="FFFF00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76213" y="2942117"/>
            <a:ext cx="8683625" cy="228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marL="342900" indent="-342900" eaLnBrk="1" hangingPunct="1">
              <a:buFont typeface="Wingdings" pitchFamily="2" charset="2"/>
              <a:buChar char="¶"/>
              <a:defRPr/>
            </a:pPr>
            <a:r>
              <a:rPr lang="en-US" sz="3200" kern="0" dirty="0">
                <a:latin typeface="Comic Sans MS"/>
                <a:cs typeface="Arial" charset="0"/>
              </a:rPr>
              <a:t>Electroweak Era 10</a:t>
            </a:r>
            <a:r>
              <a:rPr lang="en-US" sz="3200" kern="0" baseline="30000" dirty="0">
                <a:latin typeface="Comic Sans MS"/>
                <a:cs typeface="Arial" charset="0"/>
              </a:rPr>
              <a:t>-38</a:t>
            </a:r>
            <a:r>
              <a:rPr lang="en-US" sz="3200" kern="0" dirty="0">
                <a:latin typeface="Comic Sans MS"/>
                <a:cs typeface="Arial" charset="0"/>
              </a:rPr>
              <a:t>s to 10</a:t>
            </a:r>
            <a:r>
              <a:rPr lang="en-US" sz="3200" kern="0" baseline="30000" dirty="0">
                <a:latin typeface="Comic Sans MS"/>
                <a:cs typeface="Arial" charset="0"/>
              </a:rPr>
              <a:t>-10</a:t>
            </a:r>
            <a:r>
              <a:rPr lang="en-US" sz="3200" kern="0" dirty="0">
                <a:latin typeface="Comic Sans MS"/>
                <a:cs typeface="Arial" charset="0"/>
              </a:rPr>
              <a:t>s</a:t>
            </a:r>
          </a:p>
          <a:p>
            <a:pPr marL="742950" lvl="1" indent="-285750" eaLnBrk="1" hangingPunct="1">
              <a:buFont typeface="Webdings" pitchFamily="18" charset="2"/>
              <a:buChar char="þ"/>
              <a:defRPr/>
            </a:pPr>
            <a:r>
              <a:rPr lang="en-US" sz="2800" kern="0" dirty="0">
                <a:latin typeface="Comic Sans MS"/>
                <a:cs typeface="Arial" charset="0"/>
              </a:rPr>
              <a:t> Weak &amp; EM force united</a:t>
            </a:r>
          </a:p>
          <a:p>
            <a:pPr marL="742950" lvl="1" indent="-285750" eaLnBrk="1" hangingPunct="1">
              <a:buFont typeface="Webdings" pitchFamily="18" charset="2"/>
              <a:buChar char="þ"/>
              <a:defRPr/>
            </a:pPr>
            <a:r>
              <a:rPr lang="en-US" sz="2800" kern="0" dirty="0">
                <a:latin typeface="Comic Sans MS"/>
                <a:cs typeface="Arial" charset="0"/>
              </a:rPr>
              <a:t> Quarks no longer </a:t>
            </a:r>
            <a:r>
              <a:rPr lang="en-US" sz="2800" kern="0" dirty="0" smtClean="0">
                <a:latin typeface="Comic Sans MS"/>
                <a:cs typeface="Arial" charset="0"/>
              </a:rPr>
              <a:t>created (too cool!!)</a:t>
            </a:r>
            <a:endParaRPr lang="en-US" sz="2800" kern="0" dirty="0">
              <a:latin typeface="Comic Sans MS"/>
              <a:cs typeface="Arial" charset="0"/>
            </a:endParaRPr>
          </a:p>
          <a:p>
            <a:pPr marL="742950" lvl="1" indent="-285750" eaLnBrk="1" hangingPunct="1">
              <a:buFont typeface="Webdings" pitchFamily="18" charset="2"/>
              <a:buNone/>
              <a:defRPr/>
            </a:pPr>
            <a:r>
              <a:rPr lang="en-US" sz="2800" kern="0" dirty="0">
                <a:latin typeface="Comic Sans MS"/>
                <a:cs typeface="Arial" charset="0"/>
              </a:rPr>
              <a:t>		… Quark, lepton, </a:t>
            </a:r>
            <a:r>
              <a:rPr lang="en-US" sz="2800" kern="0" dirty="0" smtClean="0">
                <a:latin typeface="Comic Sans MS"/>
                <a:cs typeface="Arial" charset="0"/>
              </a:rPr>
              <a:t>&amp; </a:t>
            </a:r>
            <a:r>
              <a:rPr lang="en-US" sz="2800" kern="0" dirty="0">
                <a:latin typeface="Comic Sans MS"/>
                <a:cs typeface="Arial" charset="0"/>
              </a:rPr>
              <a:t>energy soup</a:t>
            </a: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History of the Universe</a:t>
            </a:r>
          </a:p>
        </p:txBody>
      </p:sp>
      <p:pic>
        <p:nvPicPr>
          <p:cNvPr id="832516" name="Picture 4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73518" r="58195" b="10399"/>
          <a:stretch>
            <a:fillRect/>
          </a:stretch>
        </p:blipFill>
        <p:spPr bwMode="auto">
          <a:xfrm>
            <a:off x="4824413" y="5497513"/>
            <a:ext cx="4319587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2517" name="Picture 5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68130" r="58195" b="10399"/>
          <a:stretch>
            <a:fillRect/>
          </a:stretch>
        </p:blipFill>
        <p:spPr bwMode="auto">
          <a:xfrm>
            <a:off x="4824413" y="5041900"/>
            <a:ext cx="43195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6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80931" r="58195" b="10397"/>
          <a:stretch>
            <a:fillRect/>
          </a:stretch>
        </p:blipFill>
        <p:spPr bwMode="auto">
          <a:xfrm>
            <a:off x="4824413" y="6124575"/>
            <a:ext cx="4319587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06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5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68130" r="58195" b="10399"/>
          <a:stretch>
            <a:fillRect/>
          </a:stretch>
        </p:blipFill>
        <p:spPr bwMode="auto">
          <a:xfrm>
            <a:off x="4824413" y="5041900"/>
            <a:ext cx="43195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History of the Universe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723900"/>
            <a:ext cx="8683625" cy="29892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 Particle Era 10</a:t>
            </a:r>
            <a:r>
              <a:rPr lang="en-US" altLang="en-US" baseline="30000" dirty="0" smtClean="0"/>
              <a:t>-10</a:t>
            </a:r>
            <a:r>
              <a:rPr lang="en-US" altLang="en-US" dirty="0" smtClean="0"/>
              <a:t>s to 0.001 s, T &gt; 10</a:t>
            </a:r>
            <a:r>
              <a:rPr lang="en-US" altLang="en-US" baseline="30000" dirty="0" smtClean="0"/>
              <a:t>11</a:t>
            </a:r>
            <a:r>
              <a:rPr lang="en-US" altLang="en-US" dirty="0" smtClean="0"/>
              <a:t> K</a:t>
            </a:r>
            <a:endParaRPr lang="en-US" altLang="en-US" sz="2800" dirty="0" smtClean="0"/>
          </a:p>
          <a:p>
            <a:pPr lvl="1" eaLnBrk="1" hangingPunct="1"/>
            <a:r>
              <a:rPr lang="en-US" altLang="en-US" dirty="0" smtClean="0"/>
              <a:t> All forces separate</a:t>
            </a:r>
          </a:p>
          <a:p>
            <a:pPr lvl="1" eaLnBrk="1" hangingPunct="1"/>
            <a:r>
              <a:rPr lang="en-US" altLang="en-US" dirty="0" smtClean="0"/>
              <a:t> Quarks bind into protons &amp; neutrons</a:t>
            </a:r>
          </a:p>
          <a:p>
            <a:pPr lvl="2" eaLnBrk="1" hangingPunct="1"/>
            <a:r>
              <a:rPr lang="en-US" altLang="en-US" dirty="0" smtClean="0"/>
              <a:t> 1 n</a:t>
            </a:r>
            <a:r>
              <a:rPr lang="en-US" altLang="en-US" baseline="30000" dirty="0" smtClean="0"/>
              <a:t>0</a:t>
            </a:r>
            <a:r>
              <a:rPr lang="en-US" altLang="en-US" dirty="0" smtClean="0"/>
              <a:t> for each 7 p</a:t>
            </a:r>
            <a:r>
              <a:rPr lang="en-US" altLang="en-US" baseline="30000" dirty="0" smtClean="0"/>
              <a:t>+</a:t>
            </a:r>
            <a:r>
              <a:rPr lang="en-US" altLang="en-US" dirty="0" smtClean="0"/>
              <a:t> (predicted &amp; observed!)</a:t>
            </a:r>
          </a:p>
          <a:p>
            <a:pPr lvl="2" eaLnBrk="1" hangingPunct="1"/>
            <a:r>
              <a:rPr lang="en-US" altLang="en-US" dirty="0" smtClean="0"/>
              <a:t> Leptons still being created</a:t>
            </a:r>
          </a:p>
          <a:p>
            <a:pPr lvl="1" eaLnBrk="1" hangingPunct="1"/>
            <a:r>
              <a:rPr lang="en-US" altLang="en-US" dirty="0" smtClean="0"/>
              <a:t> Ends with matter/antimatter annihilation</a:t>
            </a:r>
          </a:p>
          <a:p>
            <a:pPr lvl="1" eaLnBrk="1" hangingPunct="1"/>
            <a:r>
              <a:rPr lang="en-US" altLang="en-US" dirty="0" smtClean="0"/>
              <a:t> ALL protons &amp; neutrons made by end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z="2400" dirty="0" smtClean="0"/>
          </a:p>
        </p:txBody>
      </p:sp>
      <p:pic>
        <p:nvPicPr>
          <p:cNvPr id="833540" name="Picture 4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61432" r="58195" b="10399"/>
          <a:stretch>
            <a:fillRect/>
          </a:stretch>
        </p:blipFill>
        <p:spPr bwMode="auto">
          <a:xfrm>
            <a:off x="4824413" y="4475163"/>
            <a:ext cx="431958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17584" y="4714096"/>
            <a:ext cx="4037163" cy="18158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All protons &amp; neutrons in your body </a:t>
            </a:r>
            <a:r>
              <a:rPr lang="en-US" altLang="en-US" sz="2800" dirty="0" smtClean="0">
                <a:solidFill>
                  <a:srgbClr val="FFFF00"/>
                </a:solidFill>
              </a:rPr>
              <a:t>date </a:t>
            </a:r>
            <a:r>
              <a:rPr lang="en-US" altLang="en-US" sz="2800" dirty="0">
                <a:solidFill>
                  <a:srgbClr val="FFFF00"/>
                </a:solidFill>
              </a:rPr>
              <a:t>from first millisecond of the universe!</a:t>
            </a:r>
          </a:p>
        </p:txBody>
      </p:sp>
    </p:spTree>
    <p:extLst>
      <p:ext uri="{BB962C8B-B14F-4D97-AF65-F5344CB8AC3E}">
        <p14:creationId xmlns:p14="http://schemas.microsoft.com/office/powerpoint/2010/main" val="403220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76213" y="893433"/>
            <a:ext cx="8683625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pitchFamily="66" charset="0"/>
                <a:cs typeface="Arial" charset="0"/>
              </a:defRPr>
            </a:lvl9pPr>
          </a:lstStyle>
          <a:p>
            <a:pPr eaLnBrk="1" hangingPunct="1">
              <a:buFont typeface="Wingdings" pitchFamily="2" charset="2"/>
              <a:buChar char="¶"/>
            </a:pPr>
            <a:r>
              <a:rPr lang="en-US" altLang="en-US" sz="2800" dirty="0">
                <a:solidFill>
                  <a:srgbClr val="FFFF00"/>
                </a:solidFill>
              </a:rPr>
              <a:t> Era of </a:t>
            </a:r>
            <a:r>
              <a:rPr lang="en-US" altLang="en-US" sz="2800" dirty="0" smtClean="0">
                <a:solidFill>
                  <a:srgbClr val="FFFF00"/>
                </a:solidFill>
              </a:rPr>
              <a:t>Nucleosynthesis  0.001 </a:t>
            </a:r>
            <a:r>
              <a:rPr lang="en-US" altLang="en-US" sz="2800" dirty="0">
                <a:solidFill>
                  <a:srgbClr val="FFFF00"/>
                </a:solidFill>
              </a:rPr>
              <a:t>s &lt; t &lt; 3 min, 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z="2800" dirty="0">
                <a:solidFill>
                  <a:srgbClr val="FFFF00"/>
                </a:solidFill>
              </a:rPr>
              <a:t>   T &gt; 10</a:t>
            </a:r>
            <a:r>
              <a:rPr lang="en-US" altLang="en-US" sz="2800" baseline="30000" dirty="0">
                <a:solidFill>
                  <a:srgbClr val="FFFF00"/>
                </a:solidFill>
              </a:rPr>
              <a:t>10</a:t>
            </a:r>
            <a:r>
              <a:rPr lang="en-US" altLang="en-US" sz="2800" dirty="0">
                <a:solidFill>
                  <a:srgbClr val="FFFF00"/>
                </a:solidFill>
              </a:rPr>
              <a:t> K,</a:t>
            </a:r>
          </a:p>
          <a:p>
            <a:pPr lvl="1" eaLnBrk="1" hangingPunct="1">
              <a:buFont typeface="Webdings" pitchFamily="18" charset="2"/>
              <a:buChar char="þ"/>
            </a:pPr>
            <a:r>
              <a:rPr lang="en-US" altLang="en-US" sz="2800" dirty="0">
                <a:solidFill>
                  <a:srgbClr val="FFFF00"/>
                </a:solidFill>
              </a:rPr>
              <a:t> Nuclei form from p</a:t>
            </a:r>
            <a:r>
              <a:rPr lang="en-US" altLang="en-US" sz="2800" baseline="30000" dirty="0">
                <a:solidFill>
                  <a:srgbClr val="FFFF00"/>
                </a:solidFill>
              </a:rPr>
              <a:t>+</a:t>
            </a:r>
            <a:r>
              <a:rPr lang="en-US" altLang="en-US" sz="2800" dirty="0">
                <a:solidFill>
                  <a:srgbClr val="FFFF00"/>
                </a:solidFill>
              </a:rPr>
              <a:t> &amp; n</a:t>
            </a:r>
            <a:r>
              <a:rPr lang="en-US" altLang="en-US" sz="2800" baseline="30000" dirty="0">
                <a:solidFill>
                  <a:srgbClr val="FFFF00"/>
                </a:solidFill>
              </a:rPr>
              <a:t>0</a:t>
            </a:r>
          </a:p>
          <a:p>
            <a:pPr lvl="2" eaLnBrk="1" hangingPunct="1">
              <a:buFont typeface="Wingdings 2" pitchFamily="18" charset="2"/>
              <a:buChar char=""/>
            </a:pPr>
            <a:r>
              <a:rPr lang="en-US" altLang="en-US" sz="2400" dirty="0">
                <a:solidFill>
                  <a:srgbClr val="FFFF00"/>
                </a:solidFill>
              </a:rPr>
              <a:t> 75% H, 25% He</a:t>
            </a:r>
          </a:p>
          <a:p>
            <a:pPr lvl="1" eaLnBrk="1" hangingPunct="1">
              <a:buFont typeface="Webdings" pitchFamily="18" charset="2"/>
              <a:buChar char="þ"/>
            </a:pPr>
            <a:endParaRPr lang="en-US" altLang="en-US" sz="2400" dirty="0">
              <a:solidFill>
                <a:srgbClr val="FFFF00"/>
              </a:solidFill>
            </a:endParaRPr>
          </a:p>
        </p:txBody>
      </p:sp>
      <p:pic>
        <p:nvPicPr>
          <p:cNvPr id="21507" name="Picture 5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68130" r="58195" b="10399"/>
          <a:stretch>
            <a:fillRect/>
          </a:stretch>
        </p:blipFill>
        <p:spPr bwMode="auto">
          <a:xfrm>
            <a:off x="4824413" y="5041900"/>
            <a:ext cx="4319587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History of the Universe</a:t>
            </a:r>
          </a:p>
        </p:txBody>
      </p:sp>
      <p:pic>
        <p:nvPicPr>
          <p:cNvPr id="833540" name="Picture 4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61432" r="58195" b="10399"/>
          <a:stretch>
            <a:fillRect/>
          </a:stretch>
        </p:blipFill>
        <p:spPr bwMode="auto">
          <a:xfrm>
            <a:off x="4824413" y="4475163"/>
            <a:ext cx="4319587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3543" name="Picture 7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51878" r="58195" b="10399"/>
          <a:stretch>
            <a:fillRect/>
          </a:stretch>
        </p:blipFill>
        <p:spPr bwMode="auto">
          <a:xfrm>
            <a:off x="4824413" y="3667125"/>
            <a:ext cx="4319587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5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3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3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51878" r="58195" b="10399"/>
          <a:stretch>
            <a:fillRect/>
          </a:stretch>
        </p:blipFill>
        <p:spPr bwMode="auto">
          <a:xfrm>
            <a:off x="4824413" y="3667125"/>
            <a:ext cx="4319587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History of the Universe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6213" y="723900"/>
            <a:ext cx="8967787" cy="569595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Era of Nuclei 3 min. to 500,000 </a:t>
            </a:r>
            <a:r>
              <a:rPr lang="en-US" altLang="en-US" dirty="0" err="1" smtClean="0"/>
              <a:t>yr</a:t>
            </a:r>
            <a:r>
              <a:rPr lang="en-US" altLang="en-US" dirty="0" smtClean="0"/>
              <a:t>, </a:t>
            </a:r>
            <a:r>
              <a:rPr lang="en-US" altLang="en-US" dirty="0"/>
              <a:t> </a:t>
            </a:r>
            <a:r>
              <a:rPr lang="en-US" altLang="en-US" dirty="0" smtClean="0"/>
              <a:t>              10</a:t>
            </a:r>
            <a:r>
              <a:rPr lang="en-US" altLang="en-US" baseline="30000" dirty="0" smtClean="0"/>
              <a:t>9</a:t>
            </a:r>
            <a:r>
              <a:rPr lang="en-US" altLang="en-US" dirty="0" smtClean="0"/>
              <a:t> K – 4000K</a:t>
            </a:r>
          </a:p>
          <a:p>
            <a:pPr lvl="1" eaLnBrk="1" hangingPunct="1"/>
            <a:r>
              <a:rPr lang="en-US" altLang="en-US" dirty="0" smtClean="0"/>
              <a:t> Sea of photons, e</a:t>
            </a:r>
            <a:r>
              <a:rPr lang="en-US" altLang="en-US" baseline="30000" dirty="0" smtClean="0"/>
              <a:t>-</a:t>
            </a:r>
            <a:r>
              <a:rPr lang="en-US" altLang="en-US" dirty="0" smtClean="0"/>
              <a:t>, &amp; nuclei</a:t>
            </a:r>
            <a:endParaRPr lang="en-US" altLang="en-US" baseline="30000" dirty="0" smtClean="0"/>
          </a:p>
          <a:p>
            <a:pPr lvl="1" eaLnBrk="1" hangingPunct="1"/>
            <a:r>
              <a:rPr lang="en-US" altLang="en-US" dirty="0" smtClean="0"/>
              <a:t> Universe opaque</a:t>
            </a:r>
          </a:p>
          <a:p>
            <a:pPr lvl="2" eaLnBrk="1" hangingPunct="1"/>
            <a:r>
              <a:rPr lang="en-US" altLang="en-US" dirty="0"/>
              <a:t> </a:t>
            </a:r>
            <a:r>
              <a:rPr lang="en-US" altLang="en-US" dirty="0" smtClean="0"/>
              <a:t>Still a bright fog!</a:t>
            </a:r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834567" name="Picture 7" descr="HistoryOfUniverseAddisonWesl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39793" r="58195" b="10399"/>
          <a:stretch>
            <a:fillRect/>
          </a:stretch>
        </p:blipFill>
        <p:spPr bwMode="auto">
          <a:xfrm>
            <a:off x="4824413" y="2644775"/>
            <a:ext cx="4319587" cy="421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3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3363" y="806450"/>
            <a:ext cx="8701087" cy="2897188"/>
          </a:xfrm>
        </p:spPr>
        <p:txBody>
          <a:bodyPr/>
          <a:lstStyle/>
          <a:p>
            <a:pPr marL="165100" indent="-165100" eaLnBrk="1" hangingPunct="1"/>
            <a:r>
              <a:rPr lang="en-US" altLang="en-US" smtClean="0"/>
              <a:t>“opaque wall” at ~12-15 billion ly</a:t>
            </a:r>
          </a:p>
          <a:p>
            <a:pPr marL="509588" lvl="1" indent="-165100" eaLnBrk="1" hangingPunct="1"/>
            <a:r>
              <a:rPr lang="en-US" altLang="en-US" smtClean="0"/>
              <a:t> predicted and observed!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2149475"/>
            <a:ext cx="796448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Cosmic Background Radiation</a:t>
            </a:r>
          </a:p>
        </p:txBody>
      </p:sp>
      <p:sp>
        <p:nvSpPr>
          <p:cNvPr id="28677" name="TextBox 1"/>
          <p:cNvSpPr txBox="1">
            <a:spLocks noChangeArrowheads="1"/>
          </p:cNvSpPr>
          <p:nvPr/>
        </p:nvSpPr>
        <p:spPr bwMode="auto">
          <a:xfrm>
            <a:off x="1733550" y="6086475"/>
            <a:ext cx="604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</a:rPr>
              <a:t>Variations over 1 part in 1,000,000</a:t>
            </a: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642938" y="2185988"/>
            <a:ext cx="158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cs typeface="Arial" charset="0"/>
                <a:hlinkClick r:id="rId3"/>
              </a:rPr>
              <a:t>Planck</a:t>
            </a:r>
            <a:endParaRPr lang="en-US" altLang="en-US" sz="2800">
              <a:cs typeface="Arial" charset="0"/>
            </a:endParaRPr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0" y="6550025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cs typeface="Arial" charset="0"/>
                <a:hlinkClick r:id="rId4"/>
              </a:rPr>
              <a:t>http://www.esa.int/Our_Activities/Space_Science/Planck/Planck_and_the_cosmic_microwave_background</a:t>
            </a:r>
            <a:endParaRPr lang="en-US" altLang="en-US" sz="140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 of the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Create computer models of universe given</a:t>
            </a:r>
          </a:p>
          <a:p>
            <a:pPr lvl="1"/>
            <a:r>
              <a:rPr lang="en-US" dirty="0" smtClean="0"/>
              <a:t> Temperature variation of CBR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2"/>
            <a:r>
              <a:rPr lang="en-US" dirty="0"/>
              <a:t> </a:t>
            </a:r>
            <a:r>
              <a:rPr lang="en-US" dirty="0" smtClean="0"/>
              <a:t>hot spots indicate gravitational collapse</a:t>
            </a:r>
          </a:p>
          <a:p>
            <a:pPr marL="914400" lvl="2" indent="0">
              <a:buNone/>
            </a:pPr>
            <a:r>
              <a:rPr lang="en-US" dirty="0"/>
              <a:t> </a:t>
            </a:r>
            <a:r>
              <a:rPr lang="en-US" dirty="0" smtClean="0">
                <a:sym typeface="Symbol"/>
              </a:rPr>
              <a:t> dark matter attracting normal matter</a:t>
            </a:r>
          </a:p>
          <a:p>
            <a:pPr marL="914400" lvl="2" indent="0">
              <a:buNone/>
            </a:pPr>
            <a:r>
              <a:rPr lang="en-US" dirty="0" smtClean="0">
                <a:sym typeface="Symbol"/>
              </a:rPr>
              <a:t>       shows where stars and galaxies will form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07" y="1927634"/>
            <a:ext cx="4897437" cy="244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430297" y="3082412"/>
            <a:ext cx="259571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smtClean="0"/>
              <a:t>Variations over         1 part in 1,000,000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37580" y="2333471"/>
            <a:ext cx="1581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hlinkClick r:id="rId3"/>
              </a:rPr>
              <a:t>Planck</a:t>
            </a:r>
            <a:endParaRPr lang="en-US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071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Millennium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Take CMB dark matter distribution</a:t>
            </a:r>
          </a:p>
          <a:p>
            <a:r>
              <a:rPr lang="en-US" dirty="0"/>
              <a:t> </a:t>
            </a:r>
            <a:r>
              <a:rPr lang="en-US" dirty="0" smtClean="0"/>
              <a:t>Add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Gravity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Time</a:t>
            </a:r>
          </a:p>
          <a:p>
            <a:r>
              <a:rPr lang="en-US" dirty="0"/>
              <a:t> </a:t>
            </a:r>
            <a:r>
              <a:rPr lang="en-US" dirty="0" smtClean="0"/>
              <a:t>And let it evolve …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50 </a:t>
            </a:r>
            <a:r>
              <a:rPr lang="en-US" dirty="0" err="1" smtClean="0"/>
              <a:t>Mpc</a:t>
            </a:r>
            <a:r>
              <a:rPr lang="en-US" dirty="0" smtClean="0"/>
              <a:t>/h = 2.8 million light years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z is a measure of time before now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Z = 20 </a:t>
            </a:r>
            <a:r>
              <a:rPr lang="en-US" dirty="0" smtClean="0">
                <a:sym typeface="Symbol"/>
              </a:rPr>
              <a:t> beginning of time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+mn-lt"/>
                <a:hlinkClick r:id="rId2"/>
              </a:rPr>
              <a:t>https://wwwmpa.mpa-garching.mpg.de/galform/virgo/millennium/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41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Millennium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Take CMB dark matter distribution</a:t>
            </a:r>
          </a:p>
          <a:p>
            <a:r>
              <a:rPr lang="en-US" dirty="0"/>
              <a:t> </a:t>
            </a:r>
            <a:r>
              <a:rPr lang="en-US" dirty="0" smtClean="0"/>
              <a:t>Add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Gravity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Time</a:t>
            </a:r>
          </a:p>
          <a:p>
            <a:r>
              <a:rPr lang="en-US" dirty="0"/>
              <a:t> And let it evolve …</a:t>
            </a:r>
          </a:p>
          <a:p>
            <a:pPr lvl="1"/>
            <a:r>
              <a:rPr lang="en-US" dirty="0"/>
              <a:t> 50 </a:t>
            </a:r>
            <a:r>
              <a:rPr lang="en-US" dirty="0" err="1"/>
              <a:t>Mpc</a:t>
            </a:r>
            <a:r>
              <a:rPr lang="en-US" dirty="0"/>
              <a:t>/h = 2.8 million light years</a:t>
            </a:r>
          </a:p>
          <a:p>
            <a:pPr lvl="1"/>
            <a:r>
              <a:rPr lang="en-US" dirty="0"/>
              <a:t> z is a measure of time before now</a:t>
            </a:r>
          </a:p>
          <a:p>
            <a:pPr lvl="2"/>
            <a:r>
              <a:rPr lang="en-US" dirty="0"/>
              <a:t> Z = 20 </a:t>
            </a:r>
            <a:r>
              <a:rPr lang="en-US" dirty="0">
                <a:sym typeface="Symbol"/>
              </a:rPr>
              <a:t> beginning of time</a:t>
            </a:r>
            <a:r>
              <a:rPr lang="en-US" dirty="0"/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48866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+mn-lt"/>
                <a:hlinkClick r:id="rId4"/>
              </a:rPr>
              <a:t>https://wwwmpa.mpa-garching.mpg.de/galform/virgo/millennium/</a:t>
            </a:r>
            <a:endParaRPr lang="en-US" sz="2200" dirty="0">
              <a:latin typeface="+mn-lt"/>
            </a:endParaRPr>
          </a:p>
        </p:txBody>
      </p:sp>
      <p:pic>
        <p:nvPicPr>
          <p:cNvPr id="4" name="lcdm_color2_highres_div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Millennium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Take CMB dark matter distribution</a:t>
            </a:r>
          </a:p>
          <a:p>
            <a:r>
              <a:rPr lang="en-US" dirty="0"/>
              <a:t> </a:t>
            </a:r>
            <a:r>
              <a:rPr lang="en-US" dirty="0" smtClean="0"/>
              <a:t>Add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Gravity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Time</a:t>
            </a:r>
          </a:p>
          <a:p>
            <a:r>
              <a:rPr lang="en-US" dirty="0"/>
              <a:t> And let it evolve …</a:t>
            </a:r>
          </a:p>
          <a:p>
            <a:pPr lvl="1"/>
            <a:r>
              <a:rPr lang="en-US" dirty="0"/>
              <a:t> 50 </a:t>
            </a:r>
            <a:r>
              <a:rPr lang="en-US" dirty="0" err="1"/>
              <a:t>Mpc</a:t>
            </a:r>
            <a:r>
              <a:rPr lang="en-US" dirty="0"/>
              <a:t>/h = 2.8 million light years</a:t>
            </a:r>
          </a:p>
          <a:p>
            <a:pPr lvl="1"/>
            <a:r>
              <a:rPr lang="en-US" dirty="0"/>
              <a:t> z is a measure of time before now</a:t>
            </a:r>
          </a:p>
          <a:p>
            <a:pPr lvl="2"/>
            <a:r>
              <a:rPr lang="en-US" dirty="0"/>
              <a:t> Z = 20 </a:t>
            </a:r>
            <a:r>
              <a:rPr lang="en-US" dirty="0">
                <a:sym typeface="Symbol"/>
              </a:rPr>
              <a:t> beginning of time</a:t>
            </a:r>
            <a:r>
              <a:rPr lang="en-US" dirty="0"/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478712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  <a:latin typeface="+mn-lt"/>
              </a:rPr>
              <a:t>Are galaxy clusters synapses in the mind of God?</a:t>
            </a:r>
            <a:endParaRPr lang="en-US" sz="2800" dirty="0">
              <a:effectLst>
                <a:outerShdw blurRad="50800" dist="50800" dir="5400000" algn="ctr" rotWithShape="0">
                  <a:schemeClr val="bg1"/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65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Millennium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Take CMB dark matter distribution</a:t>
            </a:r>
          </a:p>
          <a:p>
            <a:r>
              <a:rPr lang="en-US" dirty="0"/>
              <a:t> </a:t>
            </a:r>
            <a:r>
              <a:rPr lang="en-US" dirty="0" smtClean="0"/>
              <a:t>Add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Gravity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Time</a:t>
            </a:r>
          </a:p>
          <a:p>
            <a:r>
              <a:rPr lang="en-US" dirty="0"/>
              <a:t> And let it evolve …</a:t>
            </a:r>
          </a:p>
          <a:p>
            <a:pPr lvl="1"/>
            <a:r>
              <a:rPr lang="en-US" dirty="0"/>
              <a:t> 50 </a:t>
            </a:r>
            <a:r>
              <a:rPr lang="en-US" dirty="0" err="1"/>
              <a:t>Mpc</a:t>
            </a:r>
            <a:r>
              <a:rPr lang="en-US" dirty="0"/>
              <a:t>/h = 2.8 million light years</a:t>
            </a:r>
          </a:p>
          <a:p>
            <a:pPr lvl="1"/>
            <a:r>
              <a:rPr lang="en-US" dirty="0"/>
              <a:t> z is a measure of time before now</a:t>
            </a:r>
          </a:p>
          <a:p>
            <a:pPr lvl="2"/>
            <a:r>
              <a:rPr lang="en-US" dirty="0"/>
              <a:t> Z = 20 </a:t>
            </a:r>
            <a:r>
              <a:rPr lang="en-US" dirty="0">
                <a:sym typeface="Symbol"/>
              </a:rPr>
              <a:t> beginning of time</a:t>
            </a:r>
            <a:r>
              <a:rPr lang="en-US" dirty="0"/>
              <a:t> </a:t>
            </a:r>
          </a:p>
          <a:p>
            <a:r>
              <a:rPr lang="en-US" dirty="0" smtClean="0"/>
              <a:t> Then fly through it 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+mn-lt"/>
                <a:hlinkClick r:id="rId2"/>
              </a:rPr>
              <a:t>https://wwwmpa.mpa-garching.mpg.de/galform/virgo/millennium/</a:t>
            </a:r>
            <a:endParaRPr lang="en-US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001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Normal Spirals (S)</a:t>
            </a:r>
          </a:p>
        </p:txBody>
      </p:sp>
      <p:pic>
        <p:nvPicPr>
          <p:cNvPr id="11267" name="Picture 4" descr="M31_Sb_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925"/>
            <a:ext cx="5484813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M81_S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r="9032"/>
          <a:stretch>
            <a:fillRect/>
          </a:stretch>
        </p:blipFill>
        <p:spPr bwMode="auto">
          <a:xfrm>
            <a:off x="5562600" y="1697038"/>
            <a:ext cx="35814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1382" name="Text Box 6"/>
          <p:cNvSpPr txBox="1">
            <a:spLocks noChangeArrowheads="1"/>
          </p:cNvSpPr>
          <p:nvPr/>
        </p:nvSpPr>
        <p:spPr bwMode="auto">
          <a:xfrm>
            <a:off x="0" y="5648325"/>
            <a:ext cx="30749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Andromeda Galaxy M31, Sb</a:t>
            </a:r>
          </a:p>
        </p:txBody>
      </p:sp>
      <p:sp>
        <p:nvSpPr>
          <p:cNvPr id="741384" name="Text Box 8"/>
          <p:cNvSpPr txBox="1">
            <a:spLocks noChangeArrowheads="1"/>
          </p:cNvSpPr>
          <p:nvPr/>
        </p:nvSpPr>
        <p:spPr bwMode="auto">
          <a:xfrm>
            <a:off x="3121025" y="760413"/>
            <a:ext cx="25288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000">
                <a:cs typeface="Arial" charset="0"/>
              </a:rPr>
              <a:t>Andromeda Companion M110 (NGC 205), E5/6</a:t>
            </a:r>
          </a:p>
        </p:txBody>
      </p:sp>
      <p:sp>
        <p:nvSpPr>
          <p:cNvPr id="741385" name="Line 9"/>
          <p:cNvSpPr>
            <a:spLocks noChangeShapeType="1"/>
          </p:cNvSpPr>
          <p:nvPr/>
        </p:nvSpPr>
        <p:spPr bwMode="auto">
          <a:xfrm>
            <a:off x="1531938" y="4560888"/>
            <a:ext cx="1019175" cy="17621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741386" name="Text Box 10"/>
          <p:cNvSpPr txBox="1">
            <a:spLocks noChangeArrowheads="1"/>
          </p:cNvSpPr>
          <p:nvPr/>
        </p:nvSpPr>
        <p:spPr bwMode="auto">
          <a:xfrm>
            <a:off x="6096000" y="709613"/>
            <a:ext cx="252888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M81, Sb in Ursa Major</a:t>
            </a:r>
          </a:p>
        </p:txBody>
      </p:sp>
      <p:sp>
        <p:nvSpPr>
          <p:cNvPr id="741387" name="Line 11"/>
          <p:cNvSpPr>
            <a:spLocks noChangeShapeType="1"/>
          </p:cNvSpPr>
          <p:nvPr/>
        </p:nvSpPr>
        <p:spPr bwMode="auto">
          <a:xfrm flipH="1">
            <a:off x="3976688" y="1866900"/>
            <a:ext cx="360362" cy="5619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741388" name="Text Box 12"/>
          <p:cNvSpPr txBox="1">
            <a:spLocks noChangeArrowheads="1"/>
          </p:cNvSpPr>
          <p:nvPr/>
        </p:nvSpPr>
        <p:spPr bwMode="auto">
          <a:xfrm>
            <a:off x="0" y="3922713"/>
            <a:ext cx="15255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000">
                <a:cs typeface="Arial" charset="0"/>
              </a:rPr>
              <a:t>Andromeda Companion M32, E2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4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1384" grpId="0"/>
      <p:bldP spid="74138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Millennium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Take CMB dark matter distribution</a:t>
            </a:r>
          </a:p>
          <a:p>
            <a:r>
              <a:rPr lang="en-US" dirty="0"/>
              <a:t> </a:t>
            </a:r>
            <a:r>
              <a:rPr lang="en-US" dirty="0" smtClean="0"/>
              <a:t>Add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Gravity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Time</a:t>
            </a:r>
          </a:p>
          <a:p>
            <a:r>
              <a:rPr lang="en-US" dirty="0"/>
              <a:t> And let it evolve …</a:t>
            </a:r>
          </a:p>
          <a:p>
            <a:pPr lvl="1"/>
            <a:r>
              <a:rPr lang="en-US" dirty="0"/>
              <a:t> 50 </a:t>
            </a:r>
            <a:r>
              <a:rPr lang="en-US" dirty="0" err="1"/>
              <a:t>Mpc</a:t>
            </a:r>
            <a:r>
              <a:rPr lang="en-US" dirty="0"/>
              <a:t>/h = 2.8 million light years</a:t>
            </a:r>
          </a:p>
          <a:p>
            <a:pPr lvl="1"/>
            <a:r>
              <a:rPr lang="en-US" dirty="0"/>
              <a:t> z is a measure of time before now</a:t>
            </a:r>
          </a:p>
          <a:p>
            <a:pPr lvl="2"/>
            <a:r>
              <a:rPr lang="en-US" dirty="0"/>
              <a:t> Z = 20 </a:t>
            </a:r>
            <a:r>
              <a:rPr lang="en-US" dirty="0">
                <a:sym typeface="Symbol"/>
              </a:rPr>
              <a:t> beginning of time</a:t>
            </a:r>
            <a:r>
              <a:rPr lang="en-US" dirty="0"/>
              <a:t> </a:t>
            </a:r>
          </a:p>
          <a:p>
            <a:r>
              <a:rPr lang="en-US" dirty="0" smtClean="0"/>
              <a:t> Then fly through it …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488668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+mn-lt"/>
                <a:hlinkClick r:id="rId4"/>
              </a:rPr>
              <a:t>https://wwwmpa.mpa-garching.mpg.de/galform/virgo/millennium/</a:t>
            </a:r>
            <a:endParaRPr lang="en-US" sz="2200" dirty="0">
              <a:latin typeface="+mn-lt"/>
            </a:endParaRPr>
          </a:p>
        </p:txBody>
      </p:sp>
      <p:pic>
        <p:nvPicPr>
          <p:cNvPr id="4" name="millennium_flythru_fas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2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The Wisdom of Solomon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3463" y="1262063"/>
            <a:ext cx="7415212" cy="4856162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“The Lord created me at the beginning of his work,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The first of his acts of long ago.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Ages ago I was set up, at the first,      before the beginning of the Earth.</a:t>
            </a:r>
          </a:p>
          <a:p>
            <a:pPr eaLnBrk="1" hangingPunct="1">
              <a:buFont typeface="Wingdings" pitchFamily="2" charset="2"/>
              <a:buNone/>
            </a:pPr>
            <a:endParaRPr lang="en-US" alt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When he established the heavens,                I was there.”</a:t>
            </a: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127125" y="4133850"/>
            <a:ext cx="4381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lnSpc>
                <a:spcPts val="8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ts val="8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itchFamily="18" charset="0"/>
              </a:rPr>
              <a:t>.</a:t>
            </a:r>
          </a:p>
          <a:p>
            <a:pPr eaLnBrk="1" hangingPunct="1">
              <a:lnSpc>
                <a:spcPts val="800"/>
              </a:lnSpc>
              <a:spcBef>
                <a:spcPct val="0"/>
              </a:spcBef>
              <a:buFontTx/>
              <a:buNone/>
            </a:pPr>
            <a:r>
              <a:rPr lang="en-US" altLang="en-US">
                <a:latin typeface="Times New Roman" pitchFamily="18" charset="0"/>
              </a:rPr>
              <a:t>.</a:t>
            </a:r>
          </a:p>
        </p:txBody>
      </p:sp>
      <p:sp>
        <p:nvSpPr>
          <p:cNvPr id="7173" name="Text Box 6"/>
          <p:cNvSpPr txBox="1">
            <a:spLocks noChangeArrowheads="1"/>
          </p:cNvSpPr>
          <p:nvPr/>
        </p:nvSpPr>
        <p:spPr bwMode="auto">
          <a:xfrm>
            <a:off x="5446713" y="5738813"/>
            <a:ext cx="3021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/>
              <a:t>Proverbs 8:22-23, 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Richard Rohr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If we see the Eternal Christ Mystery as the symbolic Alpha Point for the beginning of “time,” we can see that history and evolution indeed have an intelligence, a plan, and a trajectory from the very start.</a:t>
            </a:r>
            <a:r>
              <a:rPr lang="en-US" dirty="0"/>
              <a:t> </a:t>
            </a:r>
            <a:endParaRPr lang="en-US" dirty="0" smtClean="0"/>
          </a:p>
          <a:p>
            <a:pPr marL="0" indent="0" algn="r">
              <a:buNone/>
            </a:pPr>
            <a:r>
              <a:rPr lang="en-US" sz="2800" dirty="0" smtClean="0"/>
              <a:t>- Daily Meditations 3/10/10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0602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Ilia </a:t>
            </a:r>
            <a:r>
              <a:rPr lang="en-US" dirty="0" err="1" smtClean="0"/>
              <a:t>Delio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Teilhard</a:t>
            </a:r>
            <a:r>
              <a:rPr lang="en-US" dirty="0" smtClean="0"/>
              <a:t> </a:t>
            </a:r>
            <a:r>
              <a:rPr lang="en-US" dirty="0"/>
              <a:t>indicated that in the [first] incarnation, the “self” of God is in the “self-emptying” of God. God is that which is constantly becoming “element,” drawing all things through love into fullness of being. </a:t>
            </a:r>
            <a:r>
              <a:rPr lang="en-US" dirty="0" smtClean="0"/>
              <a:t> … The </a:t>
            </a:r>
            <a:r>
              <a:rPr lang="en-US" dirty="0"/>
              <a:t>universe is physically impregnated to the very core of its matter by the influence of this divine nature. </a:t>
            </a:r>
            <a:r>
              <a:rPr lang="en-US" sz="2800" dirty="0" smtClean="0"/>
              <a:t> </a:t>
            </a:r>
          </a:p>
          <a:p>
            <a:pPr marL="0" indent="0" algn="r">
              <a:buNone/>
            </a:pPr>
            <a:r>
              <a:rPr lang="en-US" sz="2400" dirty="0" smtClean="0"/>
              <a:t>- RR. Daily Meditations 2/22/10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199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The protons and neutrons in every atom that you are made of was created in the first 10</a:t>
            </a:r>
            <a:r>
              <a:rPr lang="en-US" baseline="30000" dirty="0" smtClean="0"/>
              <a:t>th</a:t>
            </a:r>
            <a:r>
              <a:rPr lang="en-US" dirty="0" smtClean="0"/>
              <a:t> of a millisecond after the Big Bang began</a:t>
            </a:r>
          </a:p>
          <a:p>
            <a:endParaRPr lang="en-US" dirty="0"/>
          </a:p>
          <a:p>
            <a:r>
              <a:rPr lang="en-US" dirty="0" smtClean="0"/>
              <a:t> Start trying to feel your physicality and its deep connection to the beginning of the Universe and God’s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7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>
              <a:buFont typeface="Times New Roman" pitchFamily="18" charset="0"/>
              <a:buChar char="•"/>
            </a:pPr>
            <a:endParaRPr lang="en-US" altLang="en-US" sz="2400"/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1120775" y="2409645"/>
            <a:ext cx="6967538" cy="23780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FF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0" dirty="0" smtClean="0">
                <a:latin typeface="Times New Roman" pitchFamily="18" charset="0"/>
              </a:rPr>
              <a:t>LIGHT</a:t>
            </a:r>
            <a:endParaRPr lang="en-US" altLang="en-US" sz="15000" dirty="0">
              <a:latin typeface="Times New Roman" pitchFamily="18" charset="0"/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/>
              <a:t>Le</a:t>
            </a:r>
            <a:r>
              <a:rPr lang="en-US" altLang="en-US" sz="4000" b="1" dirty="0" smtClean="0"/>
              <a:t>t there be …</a:t>
            </a:r>
            <a:endParaRPr lang="en-US" altLang="en-US" sz="4000" b="1" dirty="0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181600" y="6613525"/>
            <a:ext cx="39624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66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>
              <a:buFont typeface="Webdings" pitchFamily="18" charset="2"/>
              <a:buChar char="õ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ö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>
              <a:spcBef>
                <a:spcPct val="50000"/>
              </a:spcBef>
              <a:buFont typeface="Times New Roman" pitchFamily="18" charset="0"/>
              <a:buNone/>
            </a:pPr>
            <a:r>
              <a:rPr lang="en-US" altLang="en-US" sz="900">
                <a:solidFill>
                  <a:srgbClr val="D5D577"/>
                </a:solidFill>
              </a:rPr>
              <a:t>© Copyright, Dr. Aileen O’Donoghue, St. Lawrence University</a:t>
            </a:r>
          </a:p>
        </p:txBody>
      </p:sp>
    </p:spTree>
    <p:extLst>
      <p:ext uri="{BB962C8B-B14F-4D97-AF65-F5344CB8AC3E}">
        <p14:creationId xmlns:p14="http://schemas.microsoft.com/office/powerpoint/2010/main" val="78695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77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 animBg="1"/>
      <p:bldP spid="32773" grpId="0" autoUpdateAnimBg="0"/>
      <p:bldP spid="32773" grpId="1"/>
      <p:bldP spid="327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4" descr="M101_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6" t="13724" r="18221" b="18037"/>
          <a:stretch>
            <a:fillRect/>
          </a:stretch>
        </p:blipFill>
        <p:spPr bwMode="auto">
          <a:xfrm>
            <a:off x="0" y="3116263"/>
            <a:ext cx="391795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1" descr="M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"/>
          <a:stretch>
            <a:fillRect/>
          </a:stretch>
        </p:blipFill>
        <p:spPr bwMode="auto">
          <a:xfrm>
            <a:off x="3687763" y="1506538"/>
            <a:ext cx="545623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0238" y="0"/>
            <a:ext cx="5973762" cy="685800"/>
          </a:xfrm>
        </p:spPr>
        <p:txBody>
          <a:bodyPr/>
          <a:lstStyle/>
          <a:p>
            <a:pPr eaLnBrk="1" hangingPunct="1"/>
            <a:r>
              <a:rPr lang="en-US" altLang="en-US" smtClean="0"/>
              <a:t>Normal Spirals (S)</a:t>
            </a:r>
          </a:p>
        </p:txBody>
      </p:sp>
      <p:sp>
        <p:nvSpPr>
          <p:cNvPr id="742405" name="Text Box 5"/>
          <p:cNvSpPr txBox="1">
            <a:spLocks noChangeArrowheads="1"/>
          </p:cNvSpPr>
          <p:nvPr/>
        </p:nvSpPr>
        <p:spPr bwMode="auto">
          <a:xfrm>
            <a:off x="3960813" y="4806950"/>
            <a:ext cx="518318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Whirlpool Galaxy M51 in Canes Venatici, Sc</a:t>
            </a:r>
          </a:p>
        </p:txBody>
      </p:sp>
      <p:sp>
        <p:nvSpPr>
          <p:cNvPr id="742407" name="Text Box 7"/>
          <p:cNvSpPr txBox="1">
            <a:spLocks noChangeArrowheads="1"/>
          </p:cNvSpPr>
          <p:nvPr/>
        </p:nvSpPr>
        <p:spPr bwMode="auto">
          <a:xfrm>
            <a:off x="6938963" y="989013"/>
            <a:ext cx="22050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000">
                <a:cs typeface="Arial" charset="0"/>
              </a:rPr>
              <a:t>M51 Companion NGC 5195, Irregular</a:t>
            </a: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H="1">
            <a:off x="5219700" y="1547813"/>
            <a:ext cx="1949450" cy="17700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pic>
        <p:nvPicPr>
          <p:cNvPr id="12296" name="Picture 13" descr="M100noao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559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2406" name="Text Box 6"/>
          <p:cNvSpPr txBox="1">
            <a:spLocks noChangeArrowheads="1"/>
          </p:cNvSpPr>
          <p:nvPr/>
        </p:nvSpPr>
        <p:spPr bwMode="auto">
          <a:xfrm>
            <a:off x="2460625" y="762000"/>
            <a:ext cx="30003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M100 in Coma Berenices, Sc 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1419225" y="6338888"/>
            <a:ext cx="58467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M101 in Ursa Major, Sc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2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2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42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M88_S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3714" r="13571" b="11714"/>
          <a:stretch>
            <a:fillRect/>
          </a:stretch>
        </p:blipFill>
        <p:spPr bwMode="auto">
          <a:xfrm>
            <a:off x="0" y="1588"/>
            <a:ext cx="3354388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2" descr="M104_Sombr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8819" r="3391" b="20990"/>
          <a:stretch>
            <a:fillRect/>
          </a:stretch>
        </p:blipFill>
        <p:spPr bwMode="auto">
          <a:xfrm>
            <a:off x="1169988" y="3557588"/>
            <a:ext cx="6805612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1" descr="M98_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r="5031"/>
          <a:stretch>
            <a:fillRect/>
          </a:stretch>
        </p:blipFill>
        <p:spPr bwMode="auto">
          <a:xfrm>
            <a:off x="5049838" y="0"/>
            <a:ext cx="4094162" cy="356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Normal Spirals (S)</a:t>
            </a:r>
          </a:p>
        </p:txBody>
      </p:sp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881063" y="6338888"/>
            <a:ext cx="73818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Sombrero Galaxy M104 in Virgo, Sa/Sb</a:t>
            </a:r>
          </a:p>
        </p:txBody>
      </p:sp>
      <p:sp>
        <p:nvSpPr>
          <p:cNvPr id="743430" name="Text Box 6"/>
          <p:cNvSpPr txBox="1">
            <a:spLocks noChangeArrowheads="1"/>
          </p:cNvSpPr>
          <p:nvPr/>
        </p:nvSpPr>
        <p:spPr bwMode="auto">
          <a:xfrm>
            <a:off x="0" y="0"/>
            <a:ext cx="13636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M90, Sc </a:t>
            </a:r>
          </a:p>
        </p:txBody>
      </p:sp>
      <p:sp>
        <p:nvSpPr>
          <p:cNvPr id="743431" name="Text Box 7"/>
          <p:cNvSpPr txBox="1">
            <a:spLocks noChangeArrowheads="1"/>
          </p:cNvSpPr>
          <p:nvPr/>
        </p:nvSpPr>
        <p:spPr bwMode="auto">
          <a:xfrm>
            <a:off x="6615113" y="3730625"/>
            <a:ext cx="25288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000" dirty="0">
                <a:cs typeface="Arial" charset="0"/>
              </a:rPr>
              <a:t>Dust along galactic disk</a:t>
            </a: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H="1">
            <a:off x="6753225" y="4568825"/>
            <a:ext cx="709613" cy="635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800">
              <a:latin typeface="Arial" charset="0"/>
              <a:cs typeface="Arial" charset="0"/>
            </a:endParaRPr>
          </a:p>
        </p:txBody>
      </p:sp>
      <p:sp>
        <p:nvSpPr>
          <p:cNvPr id="743433" name="Text Box 9"/>
          <p:cNvSpPr txBox="1">
            <a:spLocks noChangeArrowheads="1"/>
          </p:cNvSpPr>
          <p:nvPr/>
        </p:nvSpPr>
        <p:spPr bwMode="auto">
          <a:xfrm>
            <a:off x="8018463" y="0"/>
            <a:ext cx="11255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M98, Sb</a:t>
            </a:r>
          </a:p>
        </p:txBody>
      </p:sp>
      <p:sp>
        <p:nvSpPr>
          <p:cNvPr id="743437" name="Text Box 13"/>
          <p:cNvSpPr txBox="1">
            <a:spLocks noChangeArrowheads="1"/>
          </p:cNvSpPr>
          <p:nvPr/>
        </p:nvSpPr>
        <p:spPr bwMode="auto">
          <a:xfrm>
            <a:off x="3241675" y="1204913"/>
            <a:ext cx="192246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Both in Coma Berenices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673350" y="3632200"/>
            <a:ext cx="38481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000" dirty="0">
                <a:cs typeface="Arial" charset="0"/>
              </a:rPr>
              <a:t>Did it recently gobble up a companion dusty dwarf galaxy?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3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4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343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Galaxy Redshifts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8188"/>
            <a:ext cx="9144000" cy="5211762"/>
          </a:xfrm>
        </p:spPr>
        <p:txBody>
          <a:bodyPr/>
          <a:lstStyle/>
          <a:p>
            <a:pPr eaLnBrk="1" hangingPunct="1"/>
            <a:r>
              <a:rPr lang="en-US" altLang="en-US" smtClean="0"/>
              <a:t>Hubble discovered all galaxies show redshift</a:t>
            </a:r>
          </a:p>
        </p:txBody>
      </p:sp>
      <p:pic>
        <p:nvPicPr>
          <p:cNvPr id="12292" name="Picture 6" descr="Redshifted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1346200"/>
            <a:ext cx="818038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4394200" y="33401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4" imgW="355138" imgH="177569" progId="Equation.3">
                  <p:embed/>
                </p:oleObj>
              </mc:Choice>
              <mc:Fallback>
                <p:oleObj name="Equation" r:id="rId4" imgW="355138" imgH="17756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200" y="3340100"/>
                        <a:ext cx="355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4283" name="Rectangle 75"/>
          <p:cNvSpPr>
            <a:spLocks noChangeArrowheads="1"/>
          </p:cNvSpPr>
          <p:nvPr/>
        </p:nvSpPr>
        <p:spPr bwMode="auto">
          <a:xfrm>
            <a:off x="1544638" y="4791075"/>
            <a:ext cx="303847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pPr marL="115888" indent="-115888" algn="ctr" eaLnBrk="1" hangingPunct="1">
              <a:buFont typeface="Wingdings" pitchFamily="2" charset="2"/>
              <a:buNone/>
              <a:defRPr/>
            </a:pPr>
            <a:r>
              <a:rPr lang="en-US" dirty="0">
                <a:cs typeface="Arial" charset="0"/>
              </a:rPr>
              <a:t>At speeds &lt;&lt; c</a:t>
            </a:r>
          </a:p>
        </p:txBody>
      </p:sp>
      <p:graphicFrame>
        <p:nvGraphicFramePr>
          <p:cNvPr id="12295" name="Object 1"/>
          <p:cNvGraphicFramePr>
            <a:graphicFrameLocks noChangeAspect="1"/>
          </p:cNvGraphicFramePr>
          <p:nvPr/>
        </p:nvGraphicFramePr>
        <p:xfrm>
          <a:off x="280988" y="5033963"/>
          <a:ext cx="8385175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6" imgW="2514600" imgH="508000" progId="Equation.DSMT4">
                  <p:embed/>
                </p:oleObj>
              </mc:Choice>
              <mc:Fallback>
                <p:oleObj name="Equation" r:id="rId6" imgW="25146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0988" y="5033963"/>
                        <a:ext cx="8385175" cy="169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Galaxy Redshifts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2288" y="576263"/>
            <a:ext cx="8053387" cy="5211762"/>
          </a:xfrm>
        </p:spPr>
        <p:txBody>
          <a:bodyPr/>
          <a:lstStyle/>
          <a:p>
            <a:pPr eaLnBrk="1" hangingPunct="1"/>
            <a:r>
              <a:rPr lang="en-US" altLang="en-US" smtClean="0"/>
              <a:t>More distant galaxies redshifted more</a:t>
            </a:r>
          </a:p>
        </p:txBody>
      </p:sp>
      <p:pic>
        <p:nvPicPr>
          <p:cNvPr id="13316" name="Picture 5" descr="HubblesPl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176338"/>
            <a:ext cx="362585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 descr="HubblesPlot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3373438"/>
            <a:ext cx="71247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5239" name="Text Box 7"/>
          <p:cNvSpPr txBox="1">
            <a:spLocks noChangeArrowheads="1"/>
          </p:cNvSpPr>
          <p:nvPr/>
        </p:nvSpPr>
        <p:spPr bwMode="auto">
          <a:xfrm>
            <a:off x="5364163" y="1376363"/>
            <a:ext cx="33178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sz="2800">
                <a:cs typeface="Arial" charset="0"/>
              </a:rPr>
              <a:t>Hubble Constant = Slope of speed vs. distance curve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 the Beginning …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5900" y="706438"/>
            <a:ext cx="8713788" cy="16541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mtClean="0"/>
              <a:t> What DO we know?</a:t>
            </a:r>
          </a:p>
          <a:p>
            <a:pPr lvl="1" eaLnBrk="1" hangingPunct="1"/>
            <a:r>
              <a:rPr lang="en-US" altLang="en-US" smtClean="0"/>
              <a:t> All galaxies are redshifted</a:t>
            </a:r>
          </a:p>
          <a:p>
            <a:pPr lvl="1" eaLnBrk="1" hangingPunct="1"/>
            <a:r>
              <a:rPr lang="en-US" altLang="en-US" smtClean="0"/>
              <a:t> More distant galaxies redshifted more</a:t>
            </a:r>
          </a:p>
        </p:txBody>
      </p:sp>
      <p:sp>
        <p:nvSpPr>
          <p:cNvPr id="14340" name="Rectangle 4"/>
          <p:cNvSpPr txBox="1">
            <a:spLocks noChangeArrowheads="1"/>
          </p:cNvSpPr>
          <p:nvPr/>
        </p:nvSpPr>
        <p:spPr bwMode="auto">
          <a:xfrm>
            <a:off x="215900" y="2360613"/>
            <a:ext cx="8713788" cy="1654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Wingdings" pitchFamily="2" charset="2"/>
              <a:buChar char="¶"/>
              <a:defRPr sz="3200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ebdings" pitchFamily="18" charset="2"/>
              <a:buChar char="þ"/>
              <a:defRPr sz="2800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" pitchFamily="2" charset="2"/>
              <a:buChar char="^"/>
              <a:defRPr sz="2000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c"/>
              <a:defRPr sz="2000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altLang="en-US">
                <a:cs typeface="Arial" charset="0"/>
              </a:rPr>
              <a:t> What DOES it mean?</a:t>
            </a:r>
          </a:p>
          <a:p>
            <a:pPr lvl="1" eaLnBrk="1" hangingPunct="1"/>
            <a:r>
              <a:rPr lang="en-US" altLang="en-US">
                <a:cs typeface="Arial" charset="0"/>
              </a:rPr>
              <a:t> All galaxies are moving away</a:t>
            </a:r>
          </a:p>
          <a:p>
            <a:pPr lvl="1" eaLnBrk="1" hangingPunct="1"/>
            <a:r>
              <a:rPr lang="en-US" altLang="en-US">
                <a:cs typeface="Arial" charset="0"/>
              </a:rPr>
              <a:t> More distant galaxies moving away faster</a:t>
            </a:r>
          </a:p>
        </p:txBody>
      </p:sp>
      <p:pic>
        <p:nvPicPr>
          <p:cNvPr id="13378" name="Picture 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563" y="3984625"/>
            <a:ext cx="2487612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23938" y="4125913"/>
            <a:ext cx="3444875" cy="646112"/>
          </a:xfrm>
          <a:prstGeom prst="rect">
            <a:avLst/>
          </a:prstGeom>
          <a:noFill/>
          <a:effectLst>
            <a:outerShdw dist="38100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3600" dirty="0">
                <a:latin typeface="Comic Sans MS"/>
                <a:cs typeface="Arial" charset="0"/>
              </a:rPr>
              <a:t>Do we stink?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023938" y="4964113"/>
            <a:ext cx="3444875" cy="954087"/>
          </a:xfrm>
          <a:prstGeom prst="rect">
            <a:avLst/>
          </a:prstGeom>
          <a:noFill/>
          <a:effectLst>
            <a:outerShdw dist="38100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>
                <a:latin typeface="Comic Sans MS"/>
                <a:cs typeface="Arial" charset="0"/>
              </a:rPr>
              <a:t>Yes, but the galaxies don’t care!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3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9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4">
      <a:dk1>
        <a:srgbClr val="000000"/>
      </a:dk1>
      <a:lt1>
        <a:srgbClr val="FFFF00"/>
      </a:lt1>
      <a:dk2>
        <a:srgbClr val="000000"/>
      </a:dk2>
      <a:lt2>
        <a:srgbClr val="FFFF00"/>
      </a:lt2>
      <a:accent1>
        <a:srgbClr val="66CCFF"/>
      </a:accent1>
      <a:accent2>
        <a:srgbClr val="3366FF"/>
      </a:accent2>
      <a:accent3>
        <a:srgbClr val="AAAAAA"/>
      </a:accent3>
      <a:accent4>
        <a:srgbClr val="DADA00"/>
      </a:accent4>
      <a:accent5>
        <a:srgbClr val="B8E2FF"/>
      </a:accent5>
      <a:accent6>
        <a:srgbClr val="2D5CE7"/>
      </a:accent6>
      <a:hlink>
        <a:srgbClr val="33CC33"/>
      </a:hlink>
      <a:folHlink>
        <a:srgbClr val="33CC33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66FF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CC33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4">
      <a:dk1>
        <a:srgbClr val="000000"/>
      </a:dk1>
      <a:lt1>
        <a:srgbClr val="FFFF00"/>
      </a:lt1>
      <a:dk2>
        <a:srgbClr val="000000"/>
      </a:dk2>
      <a:lt2>
        <a:srgbClr val="FFFF00"/>
      </a:lt2>
      <a:accent1>
        <a:srgbClr val="66CCFF"/>
      </a:accent1>
      <a:accent2>
        <a:srgbClr val="3366FF"/>
      </a:accent2>
      <a:accent3>
        <a:srgbClr val="AAAAAA"/>
      </a:accent3>
      <a:accent4>
        <a:srgbClr val="DADA00"/>
      </a:accent4>
      <a:accent5>
        <a:srgbClr val="B8E2FF"/>
      </a:accent5>
      <a:accent6>
        <a:srgbClr val="2D5CE7"/>
      </a:accent6>
      <a:hlink>
        <a:srgbClr val="33CC33"/>
      </a:hlink>
      <a:folHlink>
        <a:srgbClr val="33CC33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66FF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00"/>
        </a:lt1>
        <a:dk2>
          <a:srgbClr val="000000"/>
        </a:dk2>
        <a:lt2>
          <a:srgbClr val="FFFF00"/>
        </a:lt2>
        <a:accent1>
          <a:srgbClr val="66CCFF"/>
        </a:accent1>
        <a:accent2>
          <a:srgbClr val="3366FF"/>
        </a:accent2>
        <a:accent3>
          <a:srgbClr val="AAAAAA"/>
        </a:accent3>
        <a:accent4>
          <a:srgbClr val="DADA00"/>
        </a:accent4>
        <a:accent5>
          <a:srgbClr val="B8E2FF"/>
        </a:accent5>
        <a:accent6>
          <a:srgbClr val="2D5CE7"/>
        </a:accent6>
        <a:hlink>
          <a:srgbClr val="33CC33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2042</TotalTime>
  <Words>1926</Words>
  <Application>Microsoft Office PowerPoint</Application>
  <PresentationFormat>On-screen Show (4:3)</PresentationFormat>
  <Paragraphs>349</Paragraphs>
  <Slides>45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Default Design</vt:lpstr>
      <vt:lpstr>1_Default Design</vt:lpstr>
      <vt:lpstr>2_Default Design</vt:lpstr>
      <vt:lpstr>MathType 6.0 Equation</vt:lpstr>
      <vt:lpstr>Equation</vt:lpstr>
      <vt:lpstr>First Morning:                    In The Beginning …</vt:lpstr>
      <vt:lpstr>PowerPoint Presentation</vt:lpstr>
      <vt:lpstr>Physics Says: In the Beginning …</vt:lpstr>
      <vt:lpstr>Normal Spirals (S)</vt:lpstr>
      <vt:lpstr>Normal Spirals (S)</vt:lpstr>
      <vt:lpstr>Normal Spirals (S)</vt:lpstr>
      <vt:lpstr>Galaxy Redshifts</vt:lpstr>
      <vt:lpstr>Galaxy Redshifts</vt:lpstr>
      <vt:lpstr>In the Beginning …</vt:lpstr>
      <vt:lpstr>In the Beginning …</vt:lpstr>
      <vt:lpstr>In the Beginning …</vt:lpstr>
      <vt:lpstr>In the Beginning …</vt:lpstr>
      <vt:lpstr>In The Beginning There Was …</vt:lpstr>
      <vt:lpstr>The Big Bang</vt:lpstr>
      <vt:lpstr>Expansion of the Universe</vt:lpstr>
      <vt:lpstr>Expansion of the Universe</vt:lpstr>
      <vt:lpstr>Expansion of the Universe</vt:lpstr>
      <vt:lpstr>Looking Deep into the Universe</vt:lpstr>
      <vt:lpstr>Looking Deep into the Universe</vt:lpstr>
      <vt:lpstr>Hubble Deep Fields</vt:lpstr>
      <vt:lpstr>Matter</vt:lpstr>
      <vt:lpstr>Interactions of Matter &amp; Energy</vt:lpstr>
      <vt:lpstr>Fundamental Forces of Nature</vt:lpstr>
      <vt:lpstr>Symmetry</vt:lpstr>
      <vt:lpstr>Symmetry</vt:lpstr>
      <vt:lpstr>Symmetry</vt:lpstr>
      <vt:lpstr>Symmetry</vt:lpstr>
      <vt:lpstr>History of the Universe</vt:lpstr>
      <vt:lpstr>History of the Universe</vt:lpstr>
      <vt:lpstr>History of the Universe</vt:lpstr>
      <vt:lpstr>History of the Universe</vt:lpstr>
      <vt:lpstr>History of the Universe</vt:lpstr>
      <vt:lpstr>History of the Universe</vt:lpstr>
      <vt:lpstr>Cosmic Background Radiation</vt:lpstr>
      <vt:lpstr>Simulations of the Universe</vt:lpstr>
      <vt:lpstr>Millennium Simulation</vt:lpstr>
      <vt:lpstr>Millennium Simulation</vt:lpstr>
      <vt:lpstr>Millennium Simulation</vt:lpstr>
      <vt:lpstr>Millennium Simulation</vt:lpstr>
      <vt:lpstr>Millennium Simulation</vt:lpstr>
      <vt:lpstr>The Wisdom of Solomon</vt:lpstr>
      <vt:lpstr>Richard Rohr</vt:lpstr>
      <vt:lpstr>Ilia Delio</vt:lpstr>
      <vt:lpstr>Physicality</vt:lpstr>
      <vt:lpstr>PowerPoint Presentation</vt:lpstr>
    </vt:vector>
  </TitlesOfParts>
  <Company>Vatican Observatory Research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Loving the Universe</dc:title>
  <dc:creator>Aileen A. O'Donoghue</dc:creator>
  <cp:lastModifiedBy>AOD</cp:lastModifiedBy>
  <cp:revision>99</cp:revision>
  <cp:lastPrinted>1601-01-01T00:00:00Z</cp:lastPrinted>
  <dcterms:created xsi:type="dcterms:W3CDTF">2002-04-26T21:39:50Z</dcterms:created>
  <dcterms:modified xsi:type="dcterms:W3CDTF">2019-07-08T13:31:37Z</dcterms:modified>
</cp:coreProperties>
</file>